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6"/>
  </p:notesMasterIdLst>
  <p:handoutMasterIdLst>
    <p:handoutMasterId r:id="rId97"/>
  </p:handoutMasterIdLst>
  <p:sldIdLst>
    <p:sldId id="258" r:id="rId2"/>
    <p:sldId id="420" r:id="rId3"/>
    <p:sldId id="421" r:id="rId4"/>
    <p:sldId id="439" r:id="rId5"/>
    <p:sldId id="422" r:id="rId6"/>
    <p:sldId id="363" r:id="rId7"/>
    <p:sldId id="364" r:id="rId8"/>
    <p:sldId id="365" r:id="rId9"/>
    <p:sldId id="366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330" r:id="rId19"/>
    <p:sldId id="440" r:id="rId20"/>
    <p:sldId id="441" r:id="rId21"/>
    <p:sldId id="442" r:id="rId22"/>
    <p:sldId id="331" r:id="rId23"/>
    <p:sldId id="367" r:id="rId24"/>
    <p:sldId id="368" r:id="rId25"/>
    <p:sldId id="369" r:id="rId26"/>
    <p:sldId id="370" r:id="rId27"/>
    <p:sldId id="371" r:id="rId28"/>
    <p:sldId id="372" r:id="rId29"/>
    <p:sldId id="373" r:id="rId30"/>
    <p:sldId id="374" r:id="rId31"/>
    <p:sldId id="375" r:id="rId32"/>
    <p:sldId id="376" r:id="rId33"/>
    <p:sldId id="377" r:id="rId34"/>
    <p:sldId id="378" r:id="rId35"/>
    <p:sldId id="379" r:id="rId36"/>
    <p:sldId id="380" r:id="rId37"/>
    <p:sldId id="381" r:id="rId38"/>
    <p:sldId id="337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338" r:id="rId62"/>
    <p:sldId id="443" r:id="rId63"/>
    <p:sldId id="444" r:id="rId64"/>
    <p:sldId id="445" r:id="rId65"/>
    <p:sldId id="446" r:id="rId66"/>
    <p:sldId id="447" r:id="rId67"/>
    <p:sldId id="448" r:id="rId68"/>
    <p:sldId id="449" r:id="rId69"/>
    <p:sldId id="404" r:id="rId70"/>
    <p:sldId id="405" r:id="rId71"/>
    <p:sldId id="406" r:id="rId72"/>
    <p:sldId id="407" r:id="rId73"/>
    <p:sldId id="408" r:id="rId74"/>
    <p:sldId id="409" r:id="rId75"/>
    <p:sldId id="413" r:id="rId76"/>
    <p:sldId id="450" r:id="rId77"/>
    <p:sldId id="410" r:id="rId78"/>
    <p:sldId id="411" r:id="rId79"/>
    <p:sldId id="412" r:id="rId80"/>
    <p:sldId id="339" r:id="rId81"/>
    <p:sldId id="414" r:id="rId82"/>
    <p:sldId id="415" r:id="rId83"/>
    <p:sldId id="416" r:id="rId84"/>
    <p:sldId id="417" r:id="rId85"/>
    <p:sldId id="418" r:id="rId86"/>
    <p:sldId id="419" r:id="rId87"/>
    <p:sldId id="431" r:id="rId88"/>
    <p:sldId id="432" r:id="rId89"/>
    <p:sldId id="433" r:id="rId90"/>
    <p:sldId id="434" r:id="rId91"/>
    <p:sldId id="435" r:id="rId92"/>
    <p:sldId id="436" r:id="rId93"/>
    <p:sldId id="437" r:id="rId94"/>
    <p:sldId id="438" r:id="rId9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93189" autoAdjust="0"/>
  </p:normalViewPr>
  <p:slideViewPr>
    <p:cSldViewPr>
      <p:cViewPr>
        <p:scale>
          <a:sx n="70" d="100"/>
          <a:sy n="70" d="100"/>
        </p:scale>
        <p:origin x="-1140" y="-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5603048050739207"/>
          <c:y val="0.12125388845683817"/>
          <c:w val="0.7980782016963166"/>
          <c:h val="0.7574922230863236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'Feuil1'!$B$1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'Feuil1'!$C$1</c:f>
              <c:strCache>
                <c:ptCount val="1"/>
                <c:pt idx="0">
                  <c:v>Série 2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'Feuil1'!$D$1</c:f>
              <c:strCache>
                <c:ptCount val="1"/>
                <c:pt idx="0">
                  <c:v>Série 3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35874688"/>
        <c:axId val="35876224"/>
        <c:axId val="0"/>
      </c:bar3DChart>
      <c:catAx>
        <c:axId val="35874688"/>
        <c:scaling>
          <c:orientation val="minMax"/>
        </c:scaling>
        <c:delete val="1"/>
        <c:axPos val="b"/>
        <c:majorTickMark val="out"/>
        <c:minorTickMark val="none"/>
        <c:tickLblPos val="none"/>
        <c:crossAx val="35876224"/>
        <c:crosses val="autoZero"/>
        <c:auto val="1"/>
        <c:lblAlgn val="ctr"/>
        <c:lblOffset val="100"/>
        <c:noMultiLvlLbl val="0"/>
      </c:catAx>
      <c:valAx>
        <c:axId val="3587622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358746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22320-9FEA-435E-9EAA-225815222B9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07ADB1-B906-4D67-80EA-8C9DDB324614}">
      <dgm:prSet phldrT="[Texte]"/>
      <dgm:spPr/>
      <dgm:t>
        <a:bodyPr/>
        <a:lstStyle/>
        <a:p>
          <a:r>
            <a:rPr lang="fr-FR" dirty="0" smtClean="0"/>
            <a:t>Directeur de Projet</a:t>
          </a:r>
          <a:endParaRPr lang="fr-FR" dirty="0"/>
        </a:p>
      </dgm:t>
    </dgm:pt>
    <dgm:pt modelId="{52BEA3BD-13FC-48EB-9249-52AAC1A50C87}" type="parTrans" cxnId="{BDBEE352-C729-4021-96F5-E01ED61EF32C}">
      <dgm:prSet/>
      <dgm:spPr/>
      <dgm:t>
        <a:bodyPr/>
        <a:lstStyle/>
        <a:p>
          <a:endParaRPr lang="fr-FR"/>
        </a:p>
      </dgm:t>
    </dgm:pt>
    <dgm:pt modelId="{9BF675F1-EED2-4D51-AD23-70968786F90B}" type="sibTrans" cxnId="{BDBEE352-C729-4021-96F5-E01ED61EF32C}">
      <dgm:prSet/>
      <dgm:spPr/>
      <dgm:t>
        <a:bodyPr/>
        <a:lstStyle/>
        <a:p>
          <a:endParaRPr lang="fr-FR"/>
        </a:p>
      </dgm:t>
    </dgm:pt>
    <dgm:pt modelId="{37B1F2E6-F4E1-4FED-AD6A-895DB87910C5}">
      <dgm:prSet phldrT="[Texte]"/>
      <dgm:spPr/>
      <dgm:t>
        <a:bodyPr/>
        <a:lstStyle/>
        <a:p>
          <a:r>
            <a:rPr lang="fr-FR" dirty="0" smtClean="0"/>
            <a:t>Restitution</a:t>
          </a:r>
          <a:endParaRPr lang="fr-FR" dirty="0"/>
        </a:p>
      </dgm:t>
    </dgm:pt>
    <dgm:pt modelId="{EFEB1FAA-702D-4440-B4F4-703531A6B7CD}" type="parTrans" cxnId="{E549E459-FC08-4D88-8CF4-25BA9D83E717}">
      <dgm:prSet/>
      <dgm:spPr/>
      <dgm:t>
        <a:bodyPr/>
        <a:lstStyle/>
        <a:p>
          <a:endParaRPr lang="fr-FR"/>
        </a:p>
      </dgm:t>
    </dgm:pt>
    <dgm:pt modelId="{12F32DF2-A5A2-4475-801F-FA20CCEA1B9C}" type="sibTrans" cxnId="{E549E459-FC08-4D88-8CF4-25BA9D83E717}">
      <dgm:prSet/>
      <dgm:spPr/>
      <dgm:t>
        <a:bodyPr/>
        <a:lstStyle/>
        <a:p>
          <a:endParaRPr lang="fr-FR"/>
        </a:p>
      </dgm:t>
    </dgm:pt>
    <dgm:pt modelId="{BA0D63ED-C99E-406C-B6F0-EF09A041E500}">
      <dgm:prSet phldrT="[Texte]"/>
      <dgm:spPr/>
      <dgm:t>
        <a:bodyPr/>
        <a:lstStyle/>
        <a:p>
          <a:r>
            <a:rPr lang="fr-FR" dirty="0" smtClean="0"/>
            <a:t>Alimentation</a:t>
          </a:r>
          <a:endParaRPr lang="fr-FR" dirty="0"/>
        </a:p>
      </dgm:t>
    </dgm:pt>
    <dgm:pt modelId="{8EF6DA38-444D-44E8-A26A-BCDCFDD5B2D1}" type="parTrans" cxnId="{7384DF07-8D79-4085-AB97-4D52255D228A}">
      <dgm:prSet/>
      <dgm:spPr/>
      <dgm:t>
        <a:bodyPr/>
        <a:lstStyle/>
        <a:p>
          <a:endParaRPr lang="fr-FR"/>
        </a:p>
      </dgm:t>
    </dgm:pt>
    <dgm:pt modelId="{76605CFF-D723-41B1-858F-31C8F3D49B9F}" type="sibTrans" cxnId="{7384DF07-8D79-4085-AB97-4D52255D228A}">
      <dgm:prSet/>
      <dgm:spPr/>
      <dgm:t>
        <a:bodyPr/>
        <a:lstStyle/>
        <a:p>
          <a:endParaRPr lang="fr-FR"/>
        </a:p>
      </dgm:t>
    </dgm:pt>
    <dgm:pt modelId="{04AF7BAC-F7B3-4A8A-960E-ECFB7E105AA1}">
      <dgm:prSet phldrT="[Texte]"/>
      <dgm:spPr/>
      <dgm:t>
        <a:bodyPr/>
        <a:lstStyle/>
        <a:p>
          <a:r>
            <a:rPr lang="fr-FR" dirty="0" smtClean="0"/>
            <a:t>Recette</a:t>
          </a:r>
          <a:endParaRPr lang="fr-FR" dirty="0"/>
        </a:p>
      </dgm:t>
    </dgm:pt>
    <dgm:pt modelId="{9ABFD6AF-1D59-4566-996D-51156EE89DBB}" type="parTrans" cxnId="{9822BC4B-C4F9-4234-A1F4-94F3113A0916}">
      <dgm:prSet/>
      <dgm:spPr/>
      <dgm:t>
        <a:bodyPr/>
        <a:lstStyle/>
        <a:p>
          <a:endParaRPr lang="fr-FR"/>
        </a:p>
      </dgm:t>
    </dgm:pt>
    <dgm:pt modelId="{7789E255-8F12-4C6C-89AF-A243C8C17AC7}" type="sibTrans" cxnId="{9822BC4B-C4F9-4234-A1F4-94F3113A0916}">
      <dgm:prSet/>
      <dgm:spPr/>
      <dgm:t>
        <a:bodyPr/>
        <a:lstStyle/>
        <a:p>
          <a:endParaRPr lang="fr-FR"/>
        </a:p>
      </dgm:t>
    </dgm:pt>
    <dgm:pt modelId="{BAA3C97B-003A-4A9F-A0D2-0333D22CCDCF}">
      <dgm:prSet phldrT="[Texte]"/>
      <dgm:spPr/>
      <dgm:t>
        <a:bodyPr/>
        <a:lstStyle/>
        <a:p>
          <a:r>
            <a:rPr lang="fr-FR" dirty="0" smtClean="0"/>
            <a:t>SGBD</a:t>
          </a:r>
          <a:endParaRPr lang="fr-FR" dirty="0"/>
        </a:p>
      </dgm:t>
    </dgm:pt>
    <dgm:pt modelId="{01AD9AFB-DB69-475E-ABFE-EFCCCEF15C57}" type="parTrans" cxnId="{396AB26A-C346-44C8-A0E9-F2492A9F0AC4}">
      <dgm:prSet/>
      <dgm:spPr/>
      <dgm:t>
        <a:bodyPr/>
        <a:lstStyle/>
        <a:p>
          <a:endParaRPr lang="fr-FR"/>
        </a:p>
      </dgm:t>
    </dgm:pt>
    <dgm:pt modelId="{EE2337DC-0407-4E4E-BB11-0CDF2C455720}" type="sibTrans" cxnId="{396AB26A-C346-44C8-A0E9-F2492A9F0AC4}">
      <dgm:prSet/>
      <dgm:spPr/>
      <dgm:t>
        <a:bodyPr/>
        <a:lstStyle/>
        <a:p>
          <a:endParaRPr lang="fr-FR"/>
        </a:p>
      </dgm:t>
    </dgm:pt>
    <dgm:pt modelId="{3F6C0180-1980-4DF0-BF8A-21786D283D1F}" type="pres">
      <dgm:prSet presAssocID="{F0222320-9FEA-435E-9EAA-225815222B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29E11151-ACB3-45F2-A665-75A95DD3EBDE}" type="pres">
      <dgm:prSet presAssocID="{5E07ADB1-B906-4D67-80EA-8C9DDB324614}" presName="hierRoot1" presStyleCnt="0">
        <dgm:presLayoutVars>
          <dgm:hierBranch val="init"/>
        </dgm:presLayoutVars>
      </dgm:prSet>
      <dgm:spPr/>
    </dgm:pt>
    <dgm:pt modelId="{34C0312C-02B3-437F-8E83-B8C8893B7F28}" type="pres">
      <dgm:prSet presAssocID="{5E07ADB1-B906-4D67-80EA-8C9DDB324614}" presName="rootComposite1" presStyleCnt="0"/>
      <dgm:spPr/>
    </dgm:pt>
    <dgm:pt modelId="{B6CB4E25-31F5-49F1-B748-00ACFC995C86}" type="pres">
      <dgm:prSet presAssocID="{5E07ADB1-B906-4D67-80EA-8C9DDB32461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E1DCA8C-A6E1-4757-8040-8B4C28444F41}" type="pres">
      <dgm:prSet presAssocID="{5E07ADB1-B906-4D67-80EA-8C9DDB324614}" presName="topArc1" presStyleLbl="parChTrans1D1" presStyleIdx="0" presStyleCnt="10"/>
      <dgm:spPr/>
    </dgm:pt>
    <dgm:pt modelId="{D39D740A-AAC0-45BB-ACD1-30619E77FEFE}" type="pres">
      <dgm:prSet presAssocID="{5E07ADB1-B906-4D67-80EA-8C9DDB324614}" presName="bottomArc1" presStyleLbl="parChTrans1D1" presStyleIdx="1" presStyleCnt="10"/>
      <dgm:spPr/>
    </dgm:pt>
    <dgm:pt modelId="{33939122-5C39-4F18-A1E1-18712D5E9F52}" type="pres">
      <dgm:prSet presAssocID="{5E07ADB1-B906-4D67-80EA-8C9DDB324614}" presName="topConnNode1" presStyleLbl="node1" presStyleIdx="0" presStyleCnt="0"/>
      <dgm:spPr/>
      <dgm:t>
        <a:bodyPr/>
        <a:lstStyle/>
        <a:p>
          <a:endParaRPr lang="fr-FR"/>
        </a:p>
      </dgm:t>
    </dgm:pt>
    <dgm:pt modelId="{A136442B-A38A-49F1-B650-1BB9E4E40B5F}" type="pres">
      <dgm:prSet presAssocID="{5E07ADB1-B906-4D67-80EA-8C9DDB324614}" presName="hierChild2" presStyleCnt="0"/>
      <dgm:spPr/>
    </dgm:pt>
    <dgm:pt modelId="{F312BCE6-E98F-48FD-8468-9E6BF41E4915}" type="pres">
      <dgm:prSet presAssocID="{EFEB1FAA-702D-4440-B4F4-703531A6B7CD}" presName="Name28" presStyleLbl="parChTrans1D2" presStyleIdx="0" presStyleCnt="4"/>
      <dgm:spPr/>
      <dgm:t>
        <a:bodyPr/>
        <a:lstStyle/>
        <a:p>
          <a:endParaRPr lang="fr-FR"/>
        </a:p>
      </dgm:t>
    </dgm:pt>
    <dgm:pt modelId="{157A316E-120E-4317-A210-AE24F741ABE6}" type="pres">
      <dgm:prSet presAssocID="{37B1F2E6-F4E1-4FED-AD6A-895DB87910C5}" presName="hierRoot2" presStyleCnt="0">
        <dgm:presLayoutVars>
          <dgm:hierBranch val="init"/>
        </dgm:presLayoutVars>
      </dgm:prSet>
      <dgm:spPr/>
    </dgm:pt>
    <dgm:pt modelId="{A7B6F614-B370-4159-8F4A-3C920E7E3267}" type="pres">
      <dgm:prSet presAssocID="{37B1F2E6-F4E1-4FED-AD6A-895DB87910C5}" presName="rootComposite2" presStyleCnt="0"/>
      <dgm:spPr/>
    </dgm:pt>
    <dgm:pt modelId="{2E3AE197-963D-4BB6-8E58-147DCC45F93F}" type="pres">
      <dgm:prSet presAssocID="{37B1F2E6-F4E1-4FED-AD6A-895DB87910C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D928650-DBBC-409E-AC39-445A69A73E35}" type="pres">
      <dgm:prSet presAssocID="{37B1F2E6-F4E1-4FED-AD6A-895DB87910C5}" presName="topArc2" presStyleLbl="parChTrans1D1" presStyleIdx="2" presStyleCnt="10"/>
      <dgm:spPr/>
    </dgm:pt>
    <dgm:pt modelId="{DFB546D4-3483-4609-A2A3-E629D7546E06}" type="pres">
      <dgm:prSet presAssocID="{37B1F2E6-F4E1-4FED-AD6A-895DB87910C5}" presName="bottomArc2" presStyleLbl="parChTrans1D1" presStyleIdx="3" presStyleCnt="10"/>
      <dgm:spPr/>
    </dgm:pt>
    <dgm:pt modelId="{11480FF7-ABAB-4FCF-8EF2-0583BC595C26}" type="pres">
      <dgm:prSet presAssocID="{37B1F2E6-F4E1-4FED-AD6A-895DB87910C5}" presName="topConnNode2" presStyleLbl="node2" presStyleIdx="0" presStyleCnt="0"/>
      <dgm:spPr/>
      <dgm:t>
        <a:bodyPr/>
        <a:lstStyle/>
        <a:p>
          <a:endParaRPr lang="fr-FR"/>
        </a:p>
      </dgm:t>
    </dgm:pt>
    <dgm:pt modelId="{A1BB52D5-ABDF-46F9-B3A8-A51A2FA8F6AF}" type="pres">
      <dgm:prSet presAssocID="{37B1F2E6-F4E1-4FED-AD6A-895DB87910C5}" presName="hierChild4" presStyleCnt="0"/>
      <dgm:spPr/>
    </dgm:pt>
    <dgm:pt modelId="{E9506E45-DA55-4BA4-B2E3-F1372C6D7FEF}" type="pres">
      <dgm:prSet presAssocID="{37B1F2E6-F4E1-4FED-AD6A-895DB87910C5}" presName="hierChild5" presStyleCnt="0"/>
      <dgm:spPr/>
    </dgm:pt>
    <dgm:pt modelId="{7AC778B5-DDDE-43CA-95F3-DA4F741B2ED9}" type="pres">
      <dgm:prSet presAssocID="{8EF6DA38-444D-44E8-A26A-BCDCFDD5B2D1}" presName="Name28" presStyleLbl="parChTrans1D2" presStyleIdx="1" presStyleCnt="4"/>
      <dgm:spPr/>
      <dgm:t>
        <a:bodyPr/>
        <a:lstStyle/>
        <a:p>
          <a:endParaRPr lang="fr-FR"/>
        </a:p>
      </dgm:t>
    </dgm:pt>
    <dgm:pt modelId="{57672FB9-8B08-4D4F-A3AB-0D3135FD8ABD}" type="pres">
      <dgm:prSet presAssocID="{BA0D63ED-C99E-406C-B6F0-EF09A041E500}" presName="hierRoot2" presStyleCnt="0">
        <dgm:presLayoutVars>
          <dgm:hierBranch val="init"/>
        </dgm:presLayoutVars>
      </dgm:prSet>
      <dgm:spPr/>
    </dgm:pt>
    <dgm:pt modelId="{C58ACBA1-A881-456A-83C0-37AAE67AF8AF}" type="pres">
      <dgm:prSet presAssocID="{BA0D63ED-C99E-406C-B6F0-EF09A041E500}" presName="rootComposite2" presStyleCnt="0"/>
      <dgm:spPr/>
    </dgm:pt>
    <dgm:pt modelId="{6D106C13-983D-41D1-8D42-5EAC09C471B0}" type="pres">
      <dgm:prSet presAssocID="{BA0D63ED-C99E-406C-B6F0-EF09A041E50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AAFC94B-7062-4FE8-BD17-18B25BF16B1C}" type="pres">
      <dgm:prSet presAssocID="{BA0D63ED-C99E-406C-B6F0-EF09A041E500}" presName="topArc2" presStyleLbl="parChTrans1D1" presStyleIdx="4" presStyleCnt="10"/>
      <dgm:spPr/>
    </dgm:pt>
    <dgm:pt modelId="{DDFB1E99-290E-4B23-81FC-2EC232BCA7BC}" type="pres">
      <dgm:prSet presAssocID="{BA0D63ED-C99E-406C-B6F0-EF09A041E500}" presName="bottomArc2" presStyleLbl="parChTrans1D1" presStyleIdx="5" presStyleCnt="10"/>
      <dgm:spPr/>
    </dgm:pt>
    <dgm:pt modelId="{6A5FDCD2-ADCB-48E0-870B-991A4DFBA1B0}" type="pres">
      <dgm:prSet presAssocID="{BA0D63ED-C99E-406C-B6F0-EF09A041E500}" presName="topConnNode2" presStyleLbl="node2" presStyleIdx="0" presStyleCnt="0"/>
      <dgm:spPr/>
      <dgm:t>
        <a:bodyPr/>
        <a:lstStyle/>
        <a:p>
          <a:endParaRPr lang="fr-FR"/>
        </a:p>
      </dgm:t>
    </dgm:pt>
    <dgm:pt modelId="{C55546E9-E158-4D23-8378-F6DF65137081}" type="pres">
      <dgm:prSet presAssocID="{BA0D63ED-C99E-406C-B6F0-EF09A041E500}" presName="hierChild4" presStyleCnt="0"/>
      <dgm:spPr/>
    </dgm:pt>
    <dgm:pt modelId="{3E1373AC-42B2-4B42-A642-C3DF3622D0CB}" type="pres">
      <dgm:prSet presAssocID="{BA0D63ED-C99E-406C-B6F0-EF09A041E500}" presName="hierChild5" presStyleCnt="0"/>
      <dgm:spPr/>
    </dgm:pt>
    <dgm:pt modelId="{3FA2CE57-C25F-49C4-A9E0-3C5E87209D0E}" type="pres">
      <dgm:prSet presAssocID="{01AD9AFB-DB69-475E-ABFE-EFCCCEF15C57}" presName="Name28" presStyleLbl="parChTrans1D2" presStyleIdx="2" presStyleCnt="4"/>
      <dgm:spPr/>
      <dgm:t>
        <a:bodyPr/>
        <a:lstStyle/>
        <a:p>
          <a:endParaRPr lang="fr-FR"/>
        </a:p>
      </dgm:t>
    </dgm:pt>
    <dgm:pt modelId="{B4ABD005-AE79-4035-B167-D7DF55936D9E}" type="pres">
      <dgm:prSet presAssocID="{BAA3C97B-003A-4A9F-A0D2-0333D22CCDCF}" presName="hierRoot2" presStyleCnt="0">
        <dgm:presLayoutVars>
          <dgm:hierBranch val="init"/>
        </dgm:presLayoutVars>
      </dgm:prSet>
      <dgm:spPr/>
    </dgm:pt>
    <dgm:pt modelId="{A9FFF472-FEC1-4BE0-B01F-A113CEC83E02}" type="pres">
      <dgm:prSet presAssocID="{BAA3C97B-003A-4A9F-A0D2-0333D22CCDCF}" presName="rootComposite2" presStyleCnt="0"/>
      <dgm:spPr/>
    </dgm:pt>
    <dgm:pt modelId="{8C6C92C5-DA14-45EB-A06E-7A823DBFDE22}" type="pres">
      <dgm:prSet presAssocID="{BAA3C97B-003A-4A9F-A0D2-0333D22CCDC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4A04024-2AE8-4C8F-9DF7-14A97D0E0961}" type="pres">
      <dgm:prSet presAssocID="{BAA3C97B-003A-4A9F-A0D2-0333D22CCDCF}" presName="topArc2" presStyleLbl="parChTrans1D1" presStyleIdx="6" presStyleCnt="10"/>
      <dgm:spPr/>
    </dgm:pt>
    <dgm:pt modelId="{26A310C2-6241-4EB9-AAA1-1D041AAE7B39}" type="pres">
      <dgm:prSet presAssocID="{BAA3C97B-003A-4A9F-A0D2-0333D22CCDCF}" presName="bottomArc2" presStyleLbl="parChTrans1D1" presStyleIdx="7" presStyleCnt="10"/>
      <dgm:spPr/>
    </dgm:pt>
    <dgm:pt modelId="{2FCB7D5F-3C98-452C-838F-E78A417C2947}" type="pres">
      <dgm:prSet presAssocID="{BAA3C97B-003A-4A9F-A0D2-0333D22CCDCF}" presName="topConnNode2" presStyleLbl="node2" presStyleIdx="0" presStyleCnt="0"/>
      <dgm:spPr/>
      <dgm:t>
        <a:bodyPr/>
        <a:lstStyle/>
        <a:p>
          <a:endParaRPr lang="fr-FR"/>
        </a:p>
      </dgm:t>
    </dgm:pt>
    <dgm:pt modelId="{67602037-5111-49AE-8912-1FC669ED7FE3}" type="pres">
      <dgm:prSet presAssocID="{BAA3C97B-003A-4A9F-A0D2-0333D22CCDCF}" presName="hierChild4" presStyleCnt="0"/>
      <dgm:spPr/>
    </dgm:pt>
    <dgm:pt modelId="{644C47C0-B270-485B-9EFA-F766D8836D60}" type="pres">
      <dgm:prSet presAssocID="{BAA3C97B-003A-4A9F-A0D2-0333D22CCDCF}" presName="hierChild5" presStyleCnt="0"/>
      <dgm:spPr/>
    </dgm:pt>
    <dgm:pt modelId="{5AD04797-F532-4F95-877E-88936D41484F}" type="pres">
      <dgm:prSet presAssocID="{9ABFD6AF-1D59-4566-996D-51156EE89DBB}" presName="Name28" presStyleLbl="parChTrans1D2" presStyleIdx="3" presStyleCnt="4"/>
      <dgm:spPr/>
      <dgm:t>
        <a:bodyPr/>
        <a:lstStyle/>
        <a:p>
          <a:endParaRPr lang="fr-FR"/>
        </a:p>
      </dgm:t>
    </dgm:pt>
    <dgm:pt modelId="{8CA9EDF2-C3CC-48FF-BC76-E7F675ED957A}" type="pres">
      <dgm:prSet presAssocID="{04AF7BAC-F7B3-4A8A-960E-ECFB7E105AA1}" presName="hierRoot2" presStyleCnt="0">
        <dgm:presLayoutVars>
          <dgm:hierBranch val="init"/>
        </dgm:presLayoutVars>
      </dgm:prSet>
      <dgm:spPr/>
    </dgm:pt>
    <dgm:pt modelId="{9EE55AB9-D933-4492-9DBF-BC6918E1270F}" type="pres">
      <dgm:prSet presAssocID="{04AF7BAC-F7B3-4A8A-960E-ECFB7E105AA1}" presName="rootComposite2" presStyleCnt="0"/>
      <dgm:spPr/>
    </dgm:pt>
    <dgm:pt modelId="{8D06F540-5C01-4870-9035-0914E72B8499}" type="pres">
      <dgm:prSet presAssocID="{04AF7BAC-F7B3-4A8A-960E-ECFB7E105AA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5CF519B-4B7B-4D02-AD3B-21C48C9BD6E7}" type="pres">
      <dgm:prSet presAssocID="{04AF7BAC-F7B3-4A8A-960E-ECFB7E105AA1}" presName="topArc2" presStyleLbl="parChTrans1D1" presStyleIdx="8" presStyleCnt="10"/>
      <dgm:spPr/>
    </dgm:pt>
    <dgm:pt modelId="{846B5118-9C60-460C-A93D-05D65AB7B72F}" type="pres">
      <dgm:prSet presAssocID="{04AF7BAC-F7B3-4A8A-960E-ECFB7E105AA1}" presName="bottomArc2" presStyleLbl="parChTrans1D1" presStyleIdx="9" presStyleCnt="10"/>
      <dgm:spPr/>
    </dgm:pt>
    <dgm:pt modelId="{F2DA131A-AA36-4F65-BB40-E9D691E59555}" type="pres">
      <dgm:prSet presAssocID="{04AF7BAC-F7B3-4A8A-960E-ECFB7E105AA1}" presName="topConnNode2" presStyleLbl="node2" presStyleIdx="0" presStyleCnt="0"/>
      <dgm:spPr/>
      <dgm:t>
        <a:bodyPr/>
        <a:lstStyle/>
        <a:p>
          <a:endParaRPr lang="fr-FR"/>
        </a:p>
      </dgm:t>
    </dgm:pt>
    <dgm:pt modelId="{21C5BF86-B5FA-460E-AFAE-AD8550A29879}" type="pres">
      <dgm:prSet presAssocID="{04AF7BAC-F7B3-4A8A-960E-ECFB7E105AA1}" presName="hierChild4" presStyleCnt="0"/>
      <dgm:spPr/>
    </dgm:pt>
    <dgm:pt modelId="{CE865D52-6690-4AF1-AF5F-C3F37392C9F7}" type="pres">
      <dgm:prSet presAssocID="{04AF7BAC-F7B3-4A8A-960E-ECFB7E105AA1}" presName="hierChild5" presStyleCnt="0"/>
      <dgm:spPr/>
    </dgm:pt>
    <dgm:pt modelId="{08915EB3-F983-4144-AE08-ABBF4B5F9685}" type="pres">
      <dgm:prSet presAssocID="{5E07ADB1-B906-4D67-80EA-8C9DDB324614}" presName="hierChild3" presStyleCnt="0"/>
      <dgm:spPr/>
    </dgm:pt>
  </dgm:ptLst>
  <dgm:cxnLst>
    <dgm:cxn modelId="{7384DF07-8D79-4085-AB97-4D52255D228A}" srcId="{5E07ADB1-B906-4D67-80EA-8C9DDB324614}" destId="{BA0D63ED-C99E-406C-B6F0-EF09A041E500}" srcOrd="1" destOrd="0" parTransId="{8EF6DA38-444D-44E8-A26A-BCDCFDD5B2D1}" sibTransId="{76605CFF-D723-41B1-858F-31C8F3D49B9F}"/>
    <dgm:cxn modelId="{BC31D378-EBA4-4C91-AEDD-877F2016CA8D}" type="presOf" srcId="{BAA3C97B-003A-4A9F-A0D2-0333D22CCDCF}" destId="{2FCB7D5F-3C98-452C-838F-E78A417C2947}" srcOrd="1" destOrd="0" presId="urn:microsoft.com/office/officeart/2008/layout/HalfCircleOrganizationChart"/>
    <dgm:cxn modelId="{5B495482-79BB-4A91-818C-1D050B19C05B}" type="presOf" srcId="{5E07ADB1-B906-4D67-80EA-8C9DDB324614}" destId="{33939122-5C39-4F18-A1E1-18712D5E9F52}" srcOrd="1" destOrd="0" presId="urn:microsoft.com/office/officeart/2008/layout/HalfCircleOrganizationChart"/>
    <dgm:cxn modelId="{8106B2FB-1F4F-48AF-A67F-3DF79EE30F06}" type="presOf" srcId="{5E07ADB1-B906-4D67-80EA-8C9DDB324614}" destId="{B6CB4E25-31F5-49F1-B748-00ACFC995C86}" srcOrd="0" destOrd="0" presId="urn:microsoft.com/office/officeart/2008/layout/HalfCircleOrganizationChart"/>
    <dgm:cxn modelId="{79BBA055-6044-402A-93A0-29940CB4F560}" type="presOf" srcId="{01AD9AFB-DB69-475E-ABFE-EFCCCEF15C57}" destId="{3FA2CE57-C25F-49C4-A9E0-3C5E87209D0E}" srcOrd="0" destOrd="0" presId="urn:microsoft.com/office/officeart/2008/layout/HalfCircleOrganizationChart"/>
    <dgm:cxn modelId="{DDB225A2-84C6-4DB7-8C65-3A91CF0021D2}" type="presOf" srcId="{8EF6DA38-444D-44E8-A26A-BCDCFDD5B2D1}" destId="{7AC778B5-DDDE-43CA-95F3-DA4F741B2ED9}" srcOrd="0" destOrd="0" presId="urn:microsoft.com/office/officeart/2008/layout/HalfCircleOrganizationChart"/>
    <dgm:cxn modelId="{AB188662-9AF7-486F-84F9-DCF692ED7F83}" type="presOf" srcId="{BA0D63ED-C99E-406C-B6F0-EF09A041E500}" destId="{6D106C13-983D-41D1-8D42-5EAC09C471B0}" srcOrd="0" destOrd="0" presId="urn:microsoft.com/office/officeart/2008/layout/HalfCircleOrganizationChart"/>
    <dgm:cxn modelId="{3208365D-A4B6-49B5-AC14-6ABE0D4BCDFA}" type="presOf" srcId="{EFEB1FAA-702D-4440-B4F4-703531A6B7CD}" destId="{F312BCE6-E98F-48FD-8468-9E6BF41E4915}" srcOrd="0" destOrd="0" presId="urn:microsoft.com/office/officeart/2008/layout/HalfCircleOrganizationChart"/>
    <dgm:cxn modelId="{9822BC4B-C4F9-4234-A1F4-94F3113A0916}" srcId="{5E07ADB1-B906-4D67-80EA-8C9DDB324614}" destId="{04AF7BAC-F7B3-4A8A-960E-ECFB7E105AA1}" srcOrd="3" destOrd="0" parTransId="{9ABFD6AF-1D59-4566-996D-51156EE89DBB}" sibTransId="{7789E255-8F12-4C6C-89AF-A243C8C17AC7}"/>
    <dgm:cxn modelId="{6F280D97-1121-43FA-B929-0EE64CA11264}" type="presOf" srcId="{37B1F2E6-F4E1-4FED-AD6A-895DB87910C5}" destId="{11480FF7-ABAB-4FCF-8EF2-0583BC595C26}" srcOrd="1" destOrd="0" presId="urn:microsoft.com/office/officeart/2008/layout/HalfCircleOrganizationChart"/>
    <dgm:cxn modelId="{26B90076-D0C6-492A-B682-578B8E2AFEE7}" type="presOf" srcId="{04AF7BAC-F7B3-4A8A-960E-ECFB7E105AA1}" destId="{8D06F540-5C01-4870-9035-0914E72B8499}" srcOrd="0" destOrd="0" presId="urn:microsoft.com/office/officeart/2008/layout/HalfCircleOrganizationChart"/>
    <dgm:cxn modelId="{D40DF937-4664-45D1-886A-A3C9E786124B}" type="presOf" srcId="{BA0D63ED-C99E-406C-B6F0-EF09A041E500}" destId="{6A5FDCD2-ADCB-48E0-870B-991A4DFBA1B0}" srcOrd="1" destOrd="0" presId="urn:microsoft.com/office/officeart/2008/layout/HalfCircleOrganizationChart"/>
    <dgm:cxn modelId="{DCF96471-64C0-4CB2-AC69-D64ACF9CEF4F}" type="presOf" srcId="{F0222320-9FEA-435E-9EAA-225815222B9F}" destId="{3F6C0180-1980-4DF0-BF8A-21786D283D1F}" srcOrd="0" destOrd="0" presId="urn:microsoft.com/office/officeart/2008/layout/HalfCircleOrganizationChart"/>
    <dgm:cxn modelId="{396AB26A-C346-44C8-A0E9-F2492A9F0AC4}" srcId="{5E07ADB1-B906-4D67-80EA-8C9DDB324614}" destId="{BAA3C97B-003A-4A9F-A0D2-0333D22CCDCF}" srcOrd="2" destOrd="0" parTransId="{01AD9AFB-DB69-475E-ABFE-EFCCCEF15C57}" sibTransId="{EE2337DC-0407-4E4E-BB11-0CDF2C455720}"/>
    <dgm:cxn modelId="{D4496B7E-0189-49AB-A250-0E317DE0EBA4}" type="presOf" srcId="{BAA3C97B-003A-4A9F-A0D2-0333D22CCDCF}" destId="{8C6C92C5-DA14-45EB-A06E-7A823DBFDE22}" srcOrd="0" destOrd="0" presId="urn:microsoft.com/office/officeart/2008/layout/HalfCircleOrganizationChart"/>
    <dgm:cxn modelId="{F7B8161B-810E-4413-BE67-490AA1616682}" type="presOf" srcId="{04AF7BAC-F7B3-4A8A-960E-ECFB7E105AA1}" destId="{F2DA131A-AA36-4F65-BB40-E9D691E59555}" srcOrd="1" destOrd="0" presId="urn:microsoft.com/office/officeart/2008/layout/HalfCircleOrganizationChart"/>
    <dgm:cxn modelId="{48F9D046-C006-4AB9-BA89-8B9C1641747B}" type="presOf" srcId="{37B1F2E6-F4E1-4FED-AD6A-895DB87910C5}" destId="{2E3AE197-963D-4BB6-8E58-147DCC45F93F}" srcOrd="0" destOrd="0" presId="urn:microsoft.com/office/officeart/2008/layout/HalfCircleOrganizationChart"/>
    <dgm:cxn modelId="{BDBEE352-C729-4021-96F5-E01ED61EF32C}" srcId="{F0222320-9FEA-435E-9EAA-225815222B9F}" destId="{5E07ADB1-B906-4D67-80EA-8C9DDB324614}" srcOrd="0" destOrd="0" parTransId="{52BEA3BD-13FC-48EB-9249-52AAC1A50C87}" sibTransId="{9BF675F1-EED2-4D51-AD23-70968786F90B}"/>
    <dgm:cxn modelId="{A4C52874-1352-4A7D-B71D-3261C2A74EDD}" type="presOf" srcId="{9ABFD6AF-1D59-4566-996D-51156EE89DBB}" destId="{5AD04797-F532-4F95-877E-88936D41484F}" srcOrd="0" destOrd="0" presId="urn:microsoft.com/office/officeart/2008/layout/HalfCircleOrganizationChart"/>
    <dgm:cxn modelId="{E549E459-FC08-4D88-8CF4-25BA9D83E717}" srcId="{5E07ADB1-B906-4D67-80EA-8C9DDB324614}" destId="{37B1F2E6-F4E1-4FED-AD6A-895DB87910C5}" srcOrd="0" destOrd="0" parTransId="{EFEB1FAA-702D-4440-B4F4-703531A6B7CD}" sibTransId="{12F32DF2-A5A2-4475-801F-FA20CCEA1B9C}"/>
    <dgm:cxn modelId="{9C1AAF7B-1A3D-45F2-AAA4-2547EAA0808F}" type="presParOf" srcId="{3F6C0180-1980-4DF0-BF8A-21786D283D1F}" destId="{29E11151-ACB3-45F2-A665-75A95DD3EBDE}" srcOrd="0" destOrd="0" presId="urn:microsoft.com/office/officeart/2008/layout/HalfCircleOrganizationChart"/>
    <dgm:cxn modelId="{F13FE5E9-0AAC-4622-B1B7-F17529AFE26C}" type="presParOf" srcId="{29E11151-ACB3-45F2-A665-75A95DD3EBDE}" destId="{34C0312C-02B3-437F-8E83-B8C8893B7F28}" srcOrd="0" destOrd="0" presId="urn:microsoft.com/office/officeart/2008/layout/HalfCircleOrganizationChart"/>
    <dgm:cxn modelId="{E87134FA-9C4A-4E34-8DFB-03F6DB336202}" type="presParOf" srcId="{34C0312C-02B3-437F-8E83-B8C8893B7F28}" destId="{B6CB4E25-31F5-49F1-B748-00ACFC995C86}" srcOrd="0" destOrd="0" presId="urn:microsoft.com/office/officeart/2008/layout/HalfCircleOrganizationChart"/>
    <dgm:cxn modelId="{53E2E3FA-7F1B-44B6-A7E1-9CAF702960CD}" type="presParOf" srcId="{34C0312C-02B3-437F-8E83-B8C8893B7F28}" destId="{9E1DCA8C-A6E1-4757-8040-8B4C28444F41}" srcOrd="1" destOrd="0" presId="urn:microsoft.com/office/officeart/2008/layout/HalfCircleOrganizationChart"/>
    <dgm:cxn modelId="{147A824D-58CB-4998-93C4-770F3F05F997}" type="presParOf" srcId="{34C0312C-02B3-437F-8E83-B8C8893B7F28}" destId="{D39D740A-AAC0-45BB-ACD1-30619E77FEFE}" srcOrd="2" destOrd="0" presId="urn:microsoft.com/office/officeart/2008/layout/HalfCircleOrganizationChart"/>
    <dgm:cxn modelId="{623CB340-F083-4476-B888-CE118D9F934E}" type="presParOf" srcId="{34C0312C-02B3-437F-8E83-B8C8893B7F28}" destId="{33939122-5C39-4F18-A1E1-18712D5E9F52}" srcOrd="3" destOrd="0" presId="urn:microsoft.com/office/officeart/2008/layout/HalfCircleOrganizationChart"/>
    <dgm:cxn modelId="{75FA9B97-FB45-48FE-B982-C5E2936BCD95}" type="presParOf" srcId="{29E11151-ACB3-45F2-A665-75A95DD3EBDE}" destId="{A136442B-A38A-49F1-B650-1BB9E4E40B5F}" srcOrd="1" destOrd="0" presId="urn:microsoft.com/office/officeart/2008/layout/HalfCircleOrganizationChart"/>
    <dgm:cxn modelId="{76CD676F-1CAB-4255-9115-DCD9741A6FEA}" type="presParOf" srcId="{A136442B-A38A-49F1-B650-1BB9E4E40B5F}" destId="{F312BCE6-E98F-48FD-8468-9E6BF41E4915}" srcOrd="0" destOrd="0" presId="urn:microsoft.com/office/officeart/2008/layout/HalfCircleOrganizationChart"/>
    <dgm:cxn modelId="{59E2E314-1ADB-488F-81A8-552EA6035BA4}" type="presParOf" srcId="{A136442B-A38A-49F1-B650-1BB9E4E40B5F}" destId="{157A316E-120E-4317-A210-AE24F741ABE6}" srcOrd="1" destOrd="0" presId="urn:microsoft.com/office/officeart/2008/layout/HalfCircleOrganizationChart"/>
    <dgm:cxn modelId="{C7E47CD1-873A-4C2C-B76D-8331094B66EB}" type="presParOf" srcId="{157A316E-120E-4317-A210-AE24F741ABE6}" destId="{A7B6F614-B370-4159-8F4A-3C920E7E3267}" srcOrd="0" destOrd="0" presId="urn:microsoft.com/office/officeart/2008/layout/HalfCircleOrganizationChart"/>
    <dgm:cxn modelId="{AD5A627C-E639-4E85-A7DB-3F4C51DDAFC5}" type="presParOf" srcId="{A7B6F614-B370-4159-8F4A-3C920E7E3267}" destId="{2E3AE197-963D-4BB6-8E58-147DCC45F93F}" srcOrd="0" destOrd="0" presId="urn:microsoft.com/office/officeart/2008/layout/HalfCircleOrganizationChart"/>
    <dgm:cxn modelId="{FAA66378-CE04-4730-ABF8-5AE5B48970BC}" type="presParOf" srcId="{A7B6F614-B370-4159-8F4A-3C920E7E3267}" destId="{2D928650-DBBC-409E-AC39-445A69A73E35}" srcOrd="1" destOrd="0" presId="urn:microsoft.com/office/officeart/2008/layout/HalfCircleOrganizationChart"/>
    <dgm:cxn modelId="{4A29EDE6-7904-4EA0-9E15-A49B9EF9A928}" type="presParOf" srcId="{A7B6F614-B370-4159-8F4A-3C920E7E3267}" destId="{DFB546D4-3483-4609-A2A3-E629D7546E06}" srcOrd="2" destOrd="0" presId="urn:microsoft.com/office/officeart/2008/layout/HalfCircleOrganizationChart"/>
    <dgm:cxn modelId="{B61A2C41-64BE-4493-AFE8-EEB3AA63B94B}" type="presParOf" srcId="{A7B6F614-B370-4159-8F4A-3C920E7E3267}" destId="{11480FF7-ABAB-4FCF-8EF2-0583BC595C26}" srcOrd="3" destOrd="0" presId="urn:microsoft.com/office/officeart/2008/layout/HalfCircleOrganizationChart"/>
    <dgm:cxn modelId="{576570D6-16F5-4D42-A5BA-FA27C9E682CF}" type="presParOf" srcId="{157A316E-120E-4317-A210-AE24F741ABE6}" destId="{A1BB52D5-ABDF-46F9-B3A8-A51A2FA8F6AF}" srcOrd="1" destOrd="0" presId="urn:microsoft.com/office/officeart/2008/layout/HalfCircleOrganizationChart"/>
    <dgm:cxn modelId="{3A568CD2-AC27-4E8D-BFBB-742229E9A473}" type="presParOf" srcId="{157A316E-120E-4317-A210-AE24F741ABE6}" destId="{E9506E45-DA55-4BA4-B2E3-F1372C6D7FEF}" srcOrd="2" destOrd="0" presId="urn:microsoft.com/office/officeart/2008/layout/HalfCircleOrganizationChart"/>
    <dgm:cxn modelId="{75B6D8D6-BACE-4823-AAC6-38A5C3570652}" type="presParOf" srcId="{A136442B-A38A-49F1-B650-1BB9E4E40B5F}" destId="{7AC778B5-DDDE-43CA-95F3-DA4F741B2ED9}" srcOrd="2" destOrd="0" presId="urn:microsoft.com/office/officeart/2008/layout/HalfCircleOrganizationChart"/>
    <dgm:cxn modelId="{55BC0817-63DA-4E5D-86B3-9A3ED3D424D7}" type="presParOf" srcId="{A136442B-A38A-49F1-B650-1BB9E4E40B5F}" destId="{57672FB9-8B08-4D4F-A3AB-0D3135FD8ABD}" srcOrd="3" destOrd="0" presId="urn:microsoft.com/office/officeart/2008/layout/HalfCircleOrganizationChart"/>
    <dgm:cxn modelId="{F8B119F0-4C02-4591-83E9-30B10510F976}" type="presParOf" srcId="{57672FB9-8B08-4D4F-A3AB-0D3135FD8ABD}" destId="{C58ACBA1-A881-456A-83C0-37AAE67AF8AF}" srcOrd="0" destOrd="0" presId="urn:microsoft.com/office/officeart/2008/layout/HalfCircleOrganizationChart"/>
    <dgm:cxn modelId="{23A161BE-C650-4400-A790-85D8A3BF7233}" type="presParOf" srcId="{C58ACBA1-A881-456A-83C0-37AAE67AF8AF}" destId="{6D106C13-983D-41D1-8D42-5EAC09C471B0}" srcOrd="0" destOrd="0" presId="urn:microsoft.com/office/officeart/2008/layout/HalfCircleOrganizationChart"/>
    <dgm:cxn modelId="{7EA8BB90-B03A-4854-9E12-1695CDAB764D}" type="presParOf" srcId="{C58ACBA1-A881-456A-83C0-37AAE67AF8AF}" destId="{8AAFC94B-7062-4FE8-BD17-18B25BF16B1C}" srcOrd="1" destOrd="0" presId="urn:microsoft.com/office/officeart/2008/layout/HalfCircleOrganizationChart"/>
    <dgm:cxn modelId="{945FAD8D-B379-4264-AA49-FAC4A0C1F011}" type="presParOf" srcId="{C58ACBA1-A881-456A-83C0-37AAE67AF8AF}" destId="{DDFB1E99-290E-4B23-81FC-2EC232BCA7BC}" srcOrd="2" destOrd="0" presId="urn:microsoft.com/office/officeart/2008/layout/HalfCircleOrganizationChart"/>
    <dgm:cxn modelId="{52304CE6-9C8E-4E27-9B19-292F1C8C4A81}" type="presParOf" srcId="{C58ACBA1-A881-456A-83C0-37AAE67AF8AF}" destId="{6A5FDCD2-ADCB-48E0-870B-991A4DFBA1B0}" srcOrd="3" destOrd="0" presId="urn:microsoft.com/office/officeart/2008/layout/HalfCircleOrganizationChart"/>
    <dgm:cxn modelId="{FB799369-4572-48EE-BC47-3989731D5722}" type="presParOf" srcId="{57672FB9-8B08-4D4F-A3AB-0D3135FD8ABD}" destId="{C55546E9-E158-4D23-8378-F6DF65137081}" srcOrd="1" destOrd="0" presId="urn:microsoft.com/office/officeart/2008/layout/HalfCircleOrganizationChart"/>
    <dgm:cxn modelId="{38F079C6-F1C8-4FDF-8BAF-708B1639391C}" type="presParOf" srcId="{57672FB9-8B08-4D4F-A3AB-0D3135FD8ABD}" destId="{3E1373AC-42B2-4B42-A642-C3DF3622D0CB}" srcOrd="2" destOrd="0" presId="urn:microsoft.com/office/officeart/2008/layout/HalfCircleOrganizationChart"/>
    <dgm:cxn modelId="{7F498EC9-9FFD-4534-B332-0F9297ECF304}" type="presParOf" srcId="{A136442B-A38A-49F1-B650-1BB9E4E40B5F}" destId="{3FA2CE57-C25F-49C4-A9E0-3C5E87209D0E}" srcOrd="4" destOrd="0" presId="urn:microsoft.com/office/officeart/2008/layout/HalfCircleOrganizationChart"/>
    <dgm:cxn modelId="{42DFEC5D-7C2C-4EC7-B8EB-4DB75A93D096}" type="presParOf" srcId="{A136442B-A38A-49F1-B650-1BB9E4E40B5F}" destId="{B4ABD005-AE79-4035-B167-D7DF55936D9E}" srcOrd="5" destOrd="0" presId="urn:microsoft.com/office/officeart/2008/layout/HalfCircleOrganizationChart"/>
    <dgm:cxn modelId="{3735D5BA-41B6-4634-AE9A-3111EC828186}" type="presParOf" srcId="{B4ABD005-AE79-4035-B167-D7DF55936D9E}" destId="{A9FFF472-FEC1-4BE0-B01F-A113CEC83E02}" srcOrd="0" destOrd="0" presId="urn:microsoft.com/office/officeart/2008/layout/HalfCircleOrganizationChart"/>
    <dgm:cxn modelId="{76D174DA-408C-4189-A821-B690F0A06479}" type="presParOf" srcId="{A9FFF472-FEC1-4BE0-B01F-A113CEC83E02}" destId="{8C6C92C5-DA14-45EB-A06E-7A823DBFDE22}" srcOrd="0" destOrd="0" presId="urn:microsoft.com/office/officeart/2008/layout/HalfCircleOrganizationChart"/>
    <dgm:cxn modelId="{7A194848-7EE0-4696-AA67-3DE82C0470A8}" type="presParOf" srcId="{A9FFF472-FEC1-4BE0-B01F-A113CEC83E02}" destId="{44A04024-2AE8-4C8F-9DF7-14A97D0E0961}" srcOrd="1" destOrd="0" presId="urn:microsoft.com/office/officeart/2008/layout/HalfCircleOrganizationChart"/>
    <dgm:cxn modelId="{309F4703-6691-4F38-B5C0-20E7FE304F58}" type="presParOf" srcId="{A9FFF472-FEC1-4BE0-B01F-A113CEC83E02}" destId="{26A310C2-6241-4EB9-AAA1-1D041AAE7B39}" srcOrd="2" destOrd="0" presId="urn:microsoft.com/office/officeart/2008/layout/HalfCircleOrganizationChart"/>
    <dgm:cxn modelId="{DC236C7D-069A-4040-8DAA-1E62723F4437}" type="presParOf" srcId="{A9FFF472-FEC1-4BE0-B01F-A113CEC83E02}" destId="{2FCB7D5F-3C98-452C-838F-E78A417C2947}" srcOrd="3" destOrd="0" presId="urn:microsoft.com/office/officeart/2008/layout/HalfCircleOrganizationChart"/>
    <dgm:cxn modelId="{0B31FC7F-34B7-4F17-A374-BB6272593DDA}" type="presParOf" srcId="{B4ABD005-AE79-4035-B167-D7DF55936D9E}" destId="{67602037-5111-49AE-8912-1FC669ED7FE3}" srcOrd="1" destOrd="0" presId="urn:microsoft.com/office/officeart/2008/layout/HalfCircleOrganizationChart"/>
    <dgm:cxn modelId="{F7FF64AA-C038-49FD-88BD-168DB6AEBB59}" type="presParOf" srcId="{B4ABD005-AE79-4035-B167-D7DF55936D9E}" destId="{644C47C0-B270-485B-9EFA-F766D8836D60}" srcOrd="2" destOrd="0" presId="urn:microsoft.com/office/officeart/2008/layout/HalfCircleOrganizationChart"/>
    <dgm:cxn modelId="{DD360BAA-A231-4DBE-A3B5-B83F83885E75}" type="presParOf" srcId="{A136442B-A38A-49F1-B650-1BB9E4E40B5F}" destId="{5AD04797-F532-4F95-877E-88936D41484F}" srcOrd="6" destOrd="0" presId="urn:microsoft.com/office/officeart/2008/layout/HalfCircleOrganizationChart"/>
    <dgm:cxn modelId="{46944550-1B75-4A4B-B844-D29A1D57551D}" type="presParOf" srcId="{A136442B-A38A-49F1-B650-1BB9E4E40B5F}" destId="{8CA9EDF2-C3CC-48FF-BC76-E7F675ED957A}" srcOrd="7" destOrd="0" presId="urn:microsoft.com/office/officeart/2008/layout/HalfCircleOrganizationChart"/>
    <dgm:cxn modelId="{75BC6B57-B7CC-47F2-B847-E3A645A90142}" type="presParOf" srcId="{8CA9EDF2-C3CC-48FF-BC76-E7F675ED957A}" destId="{9EE55AB9-D933-4492-9DBF-BC6918E1270F}" srcOrd="0" destOrd="0" presId="urn:microsoft.com/office/officeart/2008/layout/HalfCircleOrganizationChart"/>
    <dgm:cxn modelId="{D45F7C5F-694E-4169-B3E4-7A3A289A0650}" type="presParOf" srcId="{9EE55AB9-D933-4492-9DBF-BC6918E1270F}" destId="{8D06F540-5C01-4870-9035-0914E72B8499}" srcOrd="0" destOrd="0" presId="urn:microsoft.com/office/officeart/2008/layout/HalfCircleOrganizationChart"/>
    <dgm:cxn modelId="{7E1CDA94-900C-4C71-9F9A-3AAECA1D20BE}" type="presParOf" srcId="{9EE55AB9-D933-4492-9DBF-BC6918E1270F}" destId="{A5CF519B-4B7B-4D02-AD3B-21C48C9BD6E7}" srcOrd="1" destOrd="0" presId="urn:microsoft.com/office/officeart/2008/layout/HalfCircleOrganizationChart"/>
    <dgm:cxn modelId="{815B3F4B-53A1-4C21-9B16-3A8227FEBCDA}" type="presParOf" srcId="{9EE55AB9-D933-4492-9DBF-BC6918E1270F}" destId="{846B5118-9C60-460C-A93D-05D65AB7B72F}" srcOrd="2" destOrd="0" presId="urn:microsoft.com/office/officeart/2008/layout/HalfCircleOrganizationChart"/>
    <dgm:cxn modelId="{6AD0889D-8982-4AC1-A2E5-65B9F237FD13}" type="presParOf" srcId="{9EE55AB9-D933-4492-9DBF-BC6918E1270F}" destId="{F2DA131A-AA36-4F65-BB40-E9D691E59555}" srcOrd="3" destOrd="0" presId="urn:microsoft.com/office/officeart/2008/layout/HalfCircleOrganizationChart"/>
    <dgm:cxn modelId="{31A3C42F-23AE-468E-8025-D00361397A60}" type="presParOf" srcId="{8CA9EDF2-C3CC-48FF-BC76-E7F675ED957A}" destId="{21C5BF86-B5FA-460E-AFAE-AD8550A29879}" srcOrd="1" destOrd="0" presId="urn:microsoft.com/office/officeart/2008/layout/HalfCircleOrganizationChart"/>
    <dgm:cxn modelId="{3768C4F9-4046-4CAC-B398-877CDF28AF30}" type="presParOf" srcId="{8CA9EDF2-C3CC-48FF-BC76-E7F675ED957A}" destId="{CE865D52-6690-4AF1-AF5F-C3F37392C9F7}" srcOrd="2" destOrd="0" presId="urn:microsoft.com/office/officeart/2008/layout/HalfCircleOrganizationChart"/>
    <dgm:cxn modelId="{3B0E8F3D-1D49-4238-A604-A013144E0130}" type="presParOf" srcId="{29E11151-ACB3-45F2-A665-75A95DD3EBDE}" destId="{08915EB3-F983-4144-AE08-ABBF4B5F968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04797-F532-4F95-877E-88936D41484F}">
      <dsp:nvSpPr>
        <dsp:cNvPr id="0" name=""/>
        <dsp:cNvSpPr/>
      </dsp:nvSpPr>
      <dsp:spPr>
        <a:xfrm>
          <a:off x="3618148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2833755" y="163936"/>
              </a:lnTo>
              <a:lnTo>
                <a:pt x="283375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2CE57-C25F-49C4-A9E0-3C5E87209D0E}">
      <dsp:nvSpPr>
        <dsp:cNvPr id="0" name=""/>
        <dsp:cNvSpPr/>
      </dsp:nvSpPr>
      <dsp:spPr>
        <a:xfrm>
          <a:off x="3618148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944585" y="163936"/>
              </a:lnTo>
              <a:lnTo>
                <a:pt x="94458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78B5-DDDE-43CA-95F3-DA4F741B2ED9}">
      <dsp:nvSpPr>
        <dsp:cNvPr id="0" name=""/>
        <dsp:cNvSpPr/>
      </dsp:nvSpPr>
      <dsp:spPr>
        <a:xfrm>
          <a:off x="2673562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944585" y="0"/>
              </a:moveTo>
              <a:lnTo>
                <a:pt x="94458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2BCE6-E98F-48FD-8468-9E6BF41E4915}">
      <dsp:nvSpPr>
        <dsp:cNvPr id="0" name=""/>
        <dsp:cNvSpPr/>
      </dsp:nvSpPr>
      <dsp:spPr>
        <a:xfrm>
          <a:off x="784392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2833755" y="0"/>
              </a:moveTo>
              <a:lnTo>
                <a:pt x="283375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CA8C-A6E1-4757-8040-8B4C28444F41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740A-AAC0-45BB-ACD1-30619E77FEFE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4E25-31F5-49F1-B748-00ACFC995C86}">
      <dsp:nvSpPr>
        <dsp:cNvPr id="0" name=""/>
        <dsp:cNvSpPr/>
      </dsp:nvSpPr>
      <dsp:spPr>
        <a:xfrm>
          <a:off x="2837499" y="117615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Directeur de Projet</a:t>
          </a:r>
          <a:endParaRPr lang="fr-FR" sz="1700" kern="1200" dirty="0"/>
        </a:p>
      </dsp:txBody>
      <dsp:txXfrm>
        <a:off x="2837499" y="1176151"/>
        <a:ext cx="1561297" cy="499615"/>
      </dsp:txXfrm>
    </dsp:sp>
    <dsp:sp modelId="{2D928650-DBBC-409E-AC39-445A69A73E35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46D4-3483-4609-A2A3-E629D7546E06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AE197-963D-4BB6-8E58-147DCC45F93F}">
      <dsp:nvSpPr>
        <dsp:cNvPr id="0" name=""/>
        <dsp:cNvSpPr/>
      </dsp:nvSpPr>
      <dsp:spPr>
        <a:xfrm>
          <a:off x="374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Restitution</a:t>
          </a:r>
          <a:endParaRPr lang="fr-FR" sz="1700" kern="1200" dirty="0"/>
        </a:p>
      </dsp:txBody>
      <dsp:txXfrm>
        <a:off x="3743" y="2284673"/>
        <a:ext cx="1561297" cy="499615"/>
      </dsp:txXfrm>
    </dsp:sp>
    <dsp:sp modelId="{8AAFC94B-7062-4FE8-BD17-18B25BF16B1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1E99-290E-4B23-81FC-2EC232BCA7B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06C13-983D-41D1-8D42-5EAC09C471B0}">
      <dsp:nvSpPr>
        <dsp:cNvPr id="0" name=""/>
        <dsp:cNvSpPr/>
      </dsp:nvSpPr>
      <dsp:spPr>
        <a:xfrm>
          <a:off x="189291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Alimentation</a:t>
          </a:r>
          <a:endParaRPr lang="fr-FR" sz="1700" kern="1200" dirty="0"/>
        </a:p>
      </dsp:txBody>
      <dsp:txXfrm>
        <a:off x="1892913" y="2284673"/>
        <a:ext cx="1561297" cy="499615"/>
      </dsp:txXfrm>
    </dsp:sp>
    <dsp:sp modelId="{44A04024-2AE8-4C8F-9DF7-14A97D0E0961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10C2-6241-4EB9-AAA1-1D041AAE7B39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C92C5-DA14-45EB-A06E-7A823DBFDE22}">
      <dsp:nvSpPr>
        <dsp:cNvPr id="0" name=""/>
        <dsp:cNvSpPr/>
      </dsp:nvSpPr>
      <dsp:spPr>
        <a:xfrm>
          <a:off x="378208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SGBD</a:t>
          </a:r>
          <a:endParaRPr lang="fr-FR" sz="1700" kern="1200" dirty="0"/>
        </a:p>
      </dsp:txBody>
      <dsp:txXfrm>
        <a:off x="3782084" y="2284673"/>
        <a:ext cx="1561297" cy="499615"/>
      </dsp:txXfrm>
    </dsp:sp>
    <dsp:sp modelId="{A5CF519B-4B7B-4D02-AD3B-21C48C9BD6E7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B5118-9C60-460C-A93D-05D65AB7B72F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6F540-5C01-4870-9035-0914E72B8499}">
      <dsp:nvSpPr>
        <dsp:cNvPr id="0" name=""/>
        <dsp:cNvSpPr/>
      </dsp:nvSpPr>
      <dsp:spPr>
        <a:xfrm>
          <a:off x="567125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Recette</a:t>
          </a:r>
          <a:endParaRPr lang="fr-FR" sz="1700" kern="1200" dirty="0"/>
        </a:p>
      </dsp:txBody>
      <dsp:txXfrm>
        <a:off x="5671254" y="2284673"/>
        <a:ext cx="1561297" cy="4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t>20/02/2011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t>20/02/2011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651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Pb divergence Alim</a:t>
            </a:r>
            <a:r>
              <a:rPr lang="fr-FR" baseline="0" dirty="0" smtClean="0"/>
              <a:t> ETL, retard par rapport aux autres groupe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Jobs ETL fini avec gestion erreurs fichiers </a:t>
            </a:r>
            <a:r>
              <a:rPr lang="fr-FR" dirty="0" err="1" smtClean="0"/>
              <a:t>exel</a:t>
            </a:r>
            <a:r>
              <a:rPr lang="fr-FR" baseline="0" dirty="0" smtClean="0"/>
              <a:t> + gestion erreur donnée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685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86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5740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59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27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418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60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8664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0381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832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82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165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5525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13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953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4964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859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710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8088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3142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639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8794-0C7C-488E-A065-E06FECB6564C}" type="slidenum">
              <a:rPr lang="fr-FR" smtClean="0"/>
              <a:pPr/>
              <a:t>55</a:t>
            </a:fld>
            <a:endParaRPr lang="fr-F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066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194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7857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92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Boulanger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1954</a:t>
            </a:r>
          </a:p>
          <a:p>
            <a:r>
              <a:rPr lang="fr-FR" dirty="0" smtClean="0">
                <a:sym typeface="Wingdings"/>
              </a:rPr>
              <a:t>Darty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1927</a:t>
            </a:r>
          </a:p>
          <a:p>
            <a:r>
              <a:rPr lang="fr-FR" dirty="0" smtClean="0">
                <a:sym typeface="Wingdings"/>
              </a:rPr>
              <a:t>Leroy Merlin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1923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9868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8576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370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2779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889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979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92212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5698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5332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56584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03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8991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0172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52938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7673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675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0916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69381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2242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408-60A7-4A69-AD55-8B4CC51DBBE4}" type="datetime1">
              <a:rPr lang="fr-FR" smtClean="0"/>
              <a:t>20/02/2011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d’</a:t>
            </a:r>
            <a:r>
              <a:rPr lang="fr-FR" sz="1200" dirty="0" err="1">
                <a:solidFill>
                  <a:srgbClr val="002232"/>
                </a:solidFill>
                <a:latin typeface="Verdana" pitchFamily="34" charset="0"/>
              </a:rPr>
              <a:t>oeuvre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309A6D-C09C-4548-B29A-6CF363A7E532}" type="datetimeFigureOut">
              <a:rPr lang="fr-FR" smtClean="0"/>
              <a:pPr/>
              <a:t>20/02/2011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3692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20/02/2011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824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B0AF-5672-4113-853C-C3A4A5CC5BEA}" type="datetime1">
              <a:rPr lang="fr-FR" smtClean="0"/>
              <a:t>20/02/2011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88EB-FB72-4CF4-971C-BA8A2CF6FF78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0B67-9623-4FD7-83CE-49ACD1045228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888E-7959-456A-AA95-CE92EF64A6F7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C42C-4910-4162-8D76-EA4037F80803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Anthony DUSSURGEY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5CAE-B517-434E-85AE-842D126D49C8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42821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697287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D96B-2E50-4754-B45F-0F5F669BAFFA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43212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8408-60A7-4A69-AD55-8B4CC51DBBE4}" type="datetime1">
              <a:rPr lang="fr-FR" smtClean="0"/>
              <a:t>20/02/2011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/>
          <a:srcRect t="24278"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4355976" y="332656"/>
            <a:ext cx="351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Soutenance projet </a:t>
            </a:r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100392" y="188640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56" r:id="rId4"/>
    <p:sldLayoutId id="2147483657" r:id="rId5"/>
    <p:sldLayoutId id="2147483651" r:id="rId6"/>
    <p:sldLayoutId id="2147483658" r:id="rId7"/>
    <p:sldLayoutId id="2147483659" r:id="rId8"/>
    <p:sldLayoutId id="2147483652" r:id="rId9"/>
    <p:sldLayoutId id="2147483662" r:id="rId10"/>
    <p:sldLayoutId id="214748366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6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3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</a:t>
            </a:fld>
            <a:r>
              <a:rPr lang="fr-FR" smtClean="0"/>
              <a:t> / X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Directeur Commercial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87128" y="400506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170904" y="408984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visualiser les informations de haut niveau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15120" y="2420888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Analyser toutes les familles de produits et les enseignes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491384" y="3933056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comparer ces données avec des celles des années précédentes</a:t>
            </a:r>
            <a:endParaRPr lang="fr-FR" dirty="0"/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>
            <a:off x="3755080" y="4551511"/>
            <a:ext cx="432048" cy="2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050" idx="0"/>
            <a:endCxn id="8" idx="2"/>
          </p:cNvCxnSpPr>
          <p:nvPr/>
        </p:nvCxnSpPr>
        <p:spPr>
          <a:xfrm flipH="1" flipV="1">
            <a:off x="5123232" y="3621217"/>
            <a:ext cx="16396" cy="3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059336" y="465313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06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1833651" y="1975008"/>
            <a:ext cx="7334171" cy="47208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81149" y="5772545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La ligne budgétaire et la ligne des données réalisées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6748" y="4476401"/>
            <a:ext cx="1673746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Assurer une traçabilité des résultats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2217" y="5772545"/>
            <a:ext cx="236221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Tableaux de résultats puis en un clic accès à des graphiques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3317" y="2527501"/>
            <a:ext cx="24409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scoring</a:t>
            </a:r>
            <a:r>
              <a:rPr lang="fr-FR" dirty="0" smtClean="0"/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9021" y="4476401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aux données en fonction des profils des employés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9021" y="3429944"/>
            <a:ext cx="2440953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Dictionnaire des noms et des données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5685" y="3501952"/>
            <a:ext cx="1574809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Le temps de mise à jour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28293" y="2999705"/>
            <a:ext cx="1789953" cy="27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>
            <a:off x="4269974" y="3753110"/>
            <a:ext cx="864096" cy="187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189185" y="5164672"/>
            <a:ext cx="94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0"/>
          </p:cNvCxnSpPr>
          <p:nvPr/>
        </p:nvCxnSpPr>
        <p:spPr>
          <a:xfrm flipV="1">
            <a:off x="4201626" y="5524713"/>
            <a:ext cx="932444" cy="24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/>
          <p:nvPr/>
        </p:nvCxnSpPr>
        <p:spPr>
          <a:xfrm>
            <a:off x="6644189" y="3936055"/>
            <a:ext cx="866145" cy="41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572181" y="5088183"/>
            <a:ext cx="866145" cy="41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endCxn id="7" idx="0"/>
          </p:cNvCxnSpPr>
          <p:nvPr/>
        </p:nvCxnSpPr>
        <p:spPr>
          <a:xfrm>
            <a:off x="6718246" y="5596720"/>
            <a:ext cx="475078" cy="17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endCxn id="3074" idx="0"/>
          </p:cNvCxnSpPr>
          <p:nvPr/>
        </p:nvCxnSpPr>
        <p:spPr>
          <a:xfrm>
            <a:off x="5782142" y="2932424"/>
            <a:ext cx="41128" cy="6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          Accueil                           Palmarès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r>
              <a:rPr lang="fr-FR" dirty="0" smtClean="0"/>
              <a:t>     Historique                       Détails</a:t>
            </a:r>
          </a:p>
        </p:txBody>
      </p:sp>
      <p:pic>
        <p:nvPicPr>
          <p:cNvPr id="1026" name="Picture 2" descr="01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57500" y="2457918"/>
            <a:ext cx="1913412" cy="13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4468" y="2457918"/>
            <a:ext cx="2055955" cy="154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57500" y="4756356"/>
            <a:ext cx="2286508" cy="171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58905" y="4738439"/>
            <a:ext cx="2283650" cy="171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27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ct val="0"/>
              </a:spcBef>
              <a:buNone/>
              <a:defRPr/>
            </a:pPr>
            <a:r>
              <a:rPr lang="fr-FR" dirty="0"/>
              <a:t>Directeur régional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4311575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Responsabilité de l’activité de sa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57060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Veiller à ce que les objectifs de sa région soient atteints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4383583"/>
            <a:ext cx="20162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connaissance de l’activité des magasins</a:t>
            </a:r>
          </a:p>
        </p:txBody>
      </p:sp>
      <p:cxnSp>
        <p:nvCxnSpPr>
          <p:cNvPr id="12" name="Connecteur droit 11"/>
          <p:cNvCxnSpPr>
            <a:stCxn id="7" idx="3"/>
            <a:endCxn id="4098" idx="1"/>
          </p:cNvCxnSpPr>
          <p:nvPr/>
        </p:nvCxnSpPr>
        <p:spPr>
          <a:xfrm flipV="1">
            <a:off x="4067944" y="4725144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257887" y="3688544"/>
            <a:ext cx="516830" cy="12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8028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4010769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427984" y="5823743"/>
            <a:ext cx="23042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Animateur commercial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349503" y="5593134"/>
            <a:ext cx="372814" cy="8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2774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fr-FR" dirty="0"/>
              <a:t>Responsable magasin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72073" y="4681495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en relation avec leur responsable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16289" y="294052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connaître le positionnement de son magasin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920545" y="495849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gérer les ventes et la compatibilité</a:t>
            </a:r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 flipV="1">
            <a:off x="4256249" y="5095064"/>
            <a:ext cx="576064" cy="186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446192" y="4058466"/>
            <a:ext cx="516831" cy="12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44481" y="5172777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6329" y="4308681"/>
            <a:ext cx="1351582" cy="135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238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Interface responsable magasin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564904"/>
            <a:ext cx="4651350" cy="30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650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Chef de produit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363012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adapter sa gamme en permanence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370213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chargé de réaliser des études</a:t>
            </a:r>
          </a:p>
        </p:txBody>
      </p:sp>
      <p:cxnSp>
        <p:nvCxnSpPr>
          <p:cNvPr id="12" name="Connecteur droit 11"/>
          <p:cNvCxnSpPr>
            <a:stCxn id="7" idx="3"/>
            <a:endCxn id="4098" idx="1"/>
          </p:cNvCxnSpPr>
          <p:nvPr/>
        </p:nvCxnSpPr>
        <p:spPr>
          <a:xfrm flipV="1">
            <a:off x="4067944" y="4043695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12140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329320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139952" y="5142294"/>
            <a:ext cx="266429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responsable d'une gamme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259493" y="4929687"/>
            <a:ext cx="372814" cy="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3619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interfaçage facilité avec la solution SAS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75656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à la bibliothèque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5656" y="3833545"/>
            <a:ext cx="2232248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Automatiser le principe de création d’études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créer ses propres tableaux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b="34241"/>
          <a:stretch>
            <a:fillRect/>
          </a:stretch>
        </p:blipFill>
        <p:spPr bwMode="auto">
          <a:xfrm>
            <a:off x="4499992" y="3905553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 flipV="1">
            <a:off x="3707904" y="4265594"/>
            <a:ext cx="864096" cy="2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3707904" y="4985673"/>
            <a:ext cx="86409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</p:cNvCxnSpPr>
          <p:nvPr/>
        </p:nvCxnSpPr>
        <p:spPr>
          <a:xfrm rot="10800000">
            <a:off x="6084168" y="4985673"/>
            <a:ext cx="576064" cy="25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endCxn id="11" idx="1"/>
          </p:cNvCxnSpPr>
          <p:nvPr/>
        </p:nvCxnSpPr>
        <p:spPr>
          <a:xfrm>
            <a:off x="6084168" y="4265593"/>
            <a:ext cx="576064" cy="35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algn="ctr"/>
            <a:endParaRPr lang="fr-FR" sz="5400" dirty="0"/>
          </a:p>
          <a:p>
            <a:pPr marL="0" indent="0" algn="ctr">
              <a:buNone/>
            </a:pPr>
            <a:r>
              <a:rPr lang="fr-FR" sz="5400" dirty="0" smtClean="0"/>
              <a:t>Solution Technique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3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19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ETL : </a:t>
            </a:r>
            <a:r>
              <a:rPr lang="fr-FR" sz="2000" dirty="0" err="1" smtClean="0"/>
              <a:t>Extract</a:t>
            </a:r>
            <a:r>
              <a:rPr lang="fr-FR" sz="2000" dirty="0" smtClean="0"/>
              <a:t>, </a:t>
            </a:r>
            <a:r>
              <a:rPr lang="fr-FR" sz="2000" dirty="0" err="1" smtClean="0"/>
              <a:t>Tranform</a:t>
            </a:r>
            <a:r>
              <a:rPr lang="fr-FR" sz="2000" dirty="0" smtClean="0"/>
              <a:t> and </a:t>
            </a:r>
            <a:r>
              <a:rPr lang="fr-FR" sz="2000" dirty="0" err="1" smtClean="0"/>
              <a:t>Load</a:t>
            </a:r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Outil de restitution : mise en forme des données</a:t>
            </a:r>
          </a:p>
          <a:p>
            <a:endParaRPr lang="fr-FR" sz="2000" dirty="0" smtClean="0"/>
          </a:p>
        </p:txBody>
      </p:sp>
      <p:sp>
        <p:nvSpPr>
          <p:cNvPr id="6" name="Ellipse 5"/>
          <p:cNvSpPr/>
          <p:nvPr/>
        </p:nvSpPr>
        <p:spPr>
          <a:xfrm>
            <a:off x="4333255" y="2802412"/>
            <a:ext cx="792088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261768">
            <a:off x="3735217" y="27911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0774759">
            <a:off x="3738737" y="324964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/>
          <p:cNvSpPr/>
          <p:nvPr/>
        </p:nvSpPr>
        <p:spPr>
          <a:xfrm>
            <a:off x="5853807" y="2658396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5197351" y="29464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re 11"/>
          <p:cNvSpPr/>
          <p:nvPr/>
        </p:nvSpPr>
        <p:spPr>
          <a:xfrm>
            <a:off x="3037111" y="2442372"/>
            <a:ext cx="576064" cy="64807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BDD</a:t>
            </a:r>
            <a:endParaRPr lang="fr-FR" sz="1200" dirty="0"/>
          </a:p>
        </p:txBody>
      </p:sp>
      <p:sp>
        <p:nvSpPr>
          <p:cNvPr id="27" name="Ellipse 26"/>
          <p:cNvSpPr/>
          <p:nvPr/>
        </p:nvSpPr>
        <p:spPr>
          <a:xfrm>
            <a:off x="4916488" y="4774676"/>
            <a:ext cx="1800200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Outil de restitution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 rot="10800000">
            <a:off x="4268416" y="506270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25810"/>
              </p:ext>
            </p:extLst>
          </p:nvPr>
        </p:nvGraphicFramePr>
        <p:xfrm>
          <a:off x="7580784" y="4221088"/>
          <a:ext cx="72008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360040"/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2551972124"/>
              </p:ext>
            </p:extLst>
          </p:nvPr>
        </p:nvGraphicFramePr>
        <p:xfrm>
          <a:off x="7220744" y="5229200"/>
          <a:ext cx="1383704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Flèche droite 30"/>
          <p:cNvSpPr/>
          <p:nvPr/>
        </p:nvSpPr>
        <p:spPr>
          <a:xfrm rot="20326257">
            <a:off x="6810705" y="485723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261768">
            <a:off x="6766722" y="545646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/>
          <p:cNvSpPr/>
          <p:nvPr/>
        </p:nvSpPr>
        <p:spPr>
          <a:xfrm>
            <a:off x="2900264" y="4797152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pic>
        <p:nvPicPr>
          <p:cNvPr id="18" name="Image 17" descr="C:\Users\EMRIC\AppData\Local\Temp\1297793448_application-vnd.ms-exce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3" y="3212976"/>
            <a:ext cx="720080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/>
              <a:t>Réponse à un appel d’offre de </a:t>
            </a:r>
            <a:r>
              <a:rPr lang="fr-FR" dirty="0" err="1" smtClean="0"/>
              <a:t>Darties</a:t>
            </a:r>
            <a:endParaRPr lang="fr-FR" dirty="0" smtClean="0"/>
          </a:p>
          <a:p>
            <a:endParaRPr lang="fr-FR" dirty="0"/>
          </a:p>
          <a:p>
            <a:r>
              <a:rPr lang="fr-FR" dirty="0"/>
              <a:t>Fournir une application de tableaux de bord</a:t>
            </a:r>
          </a:p>
          <a:p>
            <a:endParaRPr lang="fr-FR" dirty="0" smtClean="0"/>
          </a:p>
          <a:p>
            <a:r>
              <a:rPr lang="fr-FR" dirty="0" smtClean="0"/>
              <a:t>Compétences de l’ISTIL-EPU dans les projets BI</a:t>
            </a:r>
          </a:p>
          <a:p>
            <a:pPr lvl="1"/>
            <a:r>
              <a:rPr lang="fr-FR" dirty="0" smtClean="0"/>
              <a:t>Alimentation</a:t>
            </a:r>
          </a:p>
          <a:p>
            <a:pPr lvl="1"/>
            <a:r>
              <a:rPr lang="fr-FR" dirty="0" smtClean="0"/>
              <a:t>Restitution</a:t>
            </a:r>
          </a:p>
          <a:p>
            <a:pPr lvl="1"/>
            <a:r>
              <a:rPr lang="fr-FR" dirty="0" smtClean="0"/>
              <a:t>Gestion de projets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7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Entrepôt de données : modèle en </a:t>
            </a:r>
            <a:r>
              <a:rPr lang="fr-FR" sz="2000" dirty="0" smtClean="0"/>
              <a:t>flocon plutôt qu’étoile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Avantages :</a:t>
            </a:r>
          </a:p>
          <a:p>
            <a:pPr lvl="1"/>
            <a:r>
              <a:rPr lang="fr-FR" sz="1600" dirty="0" smtClean="0"/>
              <a:t>Éviter les redondances</a:t>
            </a:r>
          </a:p>
          <a:p>
            <a:pPr lvl="1"/>
            <a:r>
              <a:rPr lang="fr-FR" sz="1600" dirty="0" smtClean="0"/>
              <a:t>Données cohérentes</a:t>
            </a:r>
          </a:p>
          <a:p>
            <a:pPr lvl="1"/>
            <a:endParaRPr lang="fr-FR" sz="1600" dirty="0"/>
          </a:p>
          <a:p>
            <a:endParaRPr lang="fr-FR" sz="2000" dirty="0" smtClean="0"/>
          </a:p>
        </p:txBody>
      </p:sp>
      <p:sp>
        <p:nvSpPr>
          <p:cNvPr id="64" name="Rectangle à coins arrondis 63"/>
          <p:cNvSpPr/>
          <p:nvPr/>
        </p:nvSpPr>
        <p:spPr>
          <a:xfrm>
            <a:off x="3331585" y="3536156"/>
            <a:ext cx="1224136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Faits</a:t>
            </a:r>
            <a:endParaRPr lang="fr-FR" dirty="0"/>
          </a:p>
        </p:txBody>
      </p:sp>
      <p:sp>
        <p:nvSpPr>
          <p:cNvPr id="65" name="Rectangle à coins arrondis 64"/>
          <p:cNvSpPr/>
          <p:nvPr/>
        </p:nvSpPr>
        <p:spPr>
          <a:xfrm>
            <a:off x="5796274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Magasin</a:t>
            </a:r>
            <a:endParaRPr lang="fr-FR" dirty="0"/>
          </a:p>
        </p:txBody>
      </p:sp>
      <p:sp>
        <p:nvSpPr>
          <p:cNvPr id="66" name="Rectangle à coins arrondis 65"/>
          <p:cNvSpPr/>
          <p:nvPr/>
        </p:nvSpPr>
        <p:spPr>
          <a:xfrm>
            <a:off x="1963433" y="2703323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Famille</a:t>
            </a:r>
            <a:endParaRPr lang="fr-FR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7573885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Enseigne</a:t>
            </a:r>
            <a:endParaRPr lang="fr-FR" dirty="0"/>
          </a:p>
        </p:txBody>
      </p:sp>
      <p:sp>
        <p:nvSpPr>
          <p:cNvPr id="68" name="Rectangle à coins arrondis 67"/>
          <p:cNvSpPr/>
          <p:nvPr/>
        </p:nvSpPr>
        <p:spPr>
          <a:xfrm>
            <a:off x="5790568" y="451752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Ville</a:t>
            </a:r>
            <a:endParaRPr lang="fr-FR" dirty="0"/>
          </a:p>
        </p:txBody>
      </p:sp>
      <p:sp>
        <p:nvSpPr>
          <p:cNvPr id="69" name="Rectangle à coins arrondis 68"/>
          <p:cNvSpPr/>
          <p:nvPr/>
        </p:nvSpPr>
        <p:spPr>
          <a:xfrm>
            <a:off x="5790568" y="5181949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Région</a:t>
            </a:r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5790568" y="581958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Pays</a:t>
            </a:r>
            <a:endParaRPr lang="fr-FR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7493446" y="5827945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Continent</a:t>
            </a:r>
            <a:endParaRPr lang="fr-FR" dirty="0"/>
          </a:p>
        </p:txBody>
      </p:sp>
      <p:cxnSp>
        <p:nvCxnSpPr>
          <p:cNvPr id="72" name="Connecteur droit 71"/>
          <p:cNvCxnSpPr>
            <a:stCxn id="64" idx="3"/>
            <a:endCxn id="65" idx="1"/>
          </p:cNvCxnSpPr>
          <p:nvPr/>
        </p:nvCxnSpPr>
        <p:spPr>
          <a:xfrm>
            <a:off x="4555721" y="3968204"/>
            <a:ext cx="1240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66" idx="3"/>
            <a:endCxn id="64" idx="1"/>
          </p:cNvCxnSpPr>
          <p:nvPr/>
        </p:nvCxnSpPr>
        <p:spPr>
          <a:xfrm>
            <a:off x="3115561" y="2919347"/>
            <a:ext cx="216024" cy="104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65" idx="2"/>
            <a:endCxn id="68" idx="0"/>
          </p:cNvCxnSpPr>
          <p:nvPr/>
        </p:nvCxnSpPr>
        <p:spPr>
          <a:xfrm flipH="1">
            <a:off x="6366632" y="4184228"/>
            <a:ext cx="5706" cy="33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8" idx="2"/>
            <a:endCxn id="69" idx="0"/>
          </p:cNvCxnSpPr>
          <p:nvPr/>
        </p:nvCxnSpPr>
        <p:spPr>
          <a:xfrm>
            <a:off x="6366632" y="4949573"/>
            <a:ext cx="0" cy="232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2"/>
            <a:endCxn id="70" idx="0"/>
          </p:cNvCxnSpPr>
          <p:nvPr/>
        </p:nvCxnSpPr>
        <p:spPr>
          <a:xfrm>
            <a:off x="6366632" y="5613997"/>
            <a:ext cx="0" cy="20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70" idx="3"/>
            <a:endCxn id="71" idx="1"/>
          </p:cNvCxnSpPr>
          <p:nvPr/>
        </p:nvCxnSpPr>
        <p:spPr>
          <a:xfrm>
            <a:off x="6942696" y="6035609"/>
            <a:ext cx="550750" cy="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5" idx="3"/>
            <a:endCxn id="67" idx="1"/>
          </p:cNvCxnSpPr>
          <p:nvPr/>
        </p:nvCxnSpPr>
        <p:spPr>
          <a:xfrm>
            <a:off x="6948402" y="3968204"/>
            <a:ext cx="62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5696642" y="2554829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7711364" y="2556788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Profil</a:t>
            </a:r>
            <a:endParaRPr lang="fr-FR" dirty="0"/>
          </a:p>
        </p:txBody>
      </p:sp>
      <p:cxnSp>
        <p:nvCxnSpPr>
          <p:cNvPr id="81" name="Connecteur droit 80"/>
          <p:cNvCxnSpPr>
            <a:stCxn id="79" idx="2"/>
            <a:endCxn id="65" idx="0"/>
          </p:cNvCxnSpPr>
          <p:nvPr/>
        </p:nvCxnSpPr>
        <p:spPr>
          <a:xfrm flipH="1">
            <a:off x="6372338" y="2986877"/>
            <a:ext cx="8380" cy="76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9" idx="3"/>
            <a:endCxn id="80" idx="1"/>
          </p:cNvCxnSpPr>
          <p:nvPr/>
        </p:nvCxnSpPr>
        <p:spPr>
          <a:xfrm>
            <a:off x="7064794" y="2770853"/>
            <a:ext cx="646570" cy="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0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/>
          <p:cNvSpPr txBox="1">
            <a:spLocks/>
          </p:cNvSpPr>
          <p:nvPr/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 applicative globale :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Image 31"/>
          <p:cNvPicPr/>
          <p:nvPr/>
        </p:nvPicPr>
        <p:blipFill>
          <a:blip r:embed="rId3" cstate="print"/>
          <a:srcRect l="12612" t="34038" r="12745" b="8077"/>
          <a:stretch>
            <a:fillRect/>
          </a:stretch>
        </p:blipFill>
        <p:spPr bwMode="auto">
          <a:xfrm>
            <a:off x="1691680" y="2634580"/>
            <a:ext cx="7429947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145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Démarche et méthodologie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136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Réunion hebdomadaire/bimensuelle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Ensemble du groupe en copie dans les mails</a:t>
            </a:r>
          </a:p>
          <a:p>
            <a:endParaRPr lang="fr-FR" dirty="0" smtClean="0"/>
          </a:p>
          <a:p>
            <a:r>
              <a:rPr lang="fr-FR" dirty="0" smtClean="0"/>
              <a:t>Travail  en groupe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3" y="4375370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EMRIC\Desktop\runion_foo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5091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2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Compte </a:t>
            </a:r>
            <a:r>
              <a:rPr lang="fr-FR" dirty="0"/>
              <a:t>R</a:t>
            </a:r>
            <a:r>
              <a:rPr lang="fr-FR" dirty="0" smtClean="0"/>
              <a:t>endu d’Activité</a:t>
            </a:r>
          </a:p>
          <a:p>
            <a:r>
              <a:rPr lang="fr-FR" dirty="0" smtClean="0"/>
              <a:t>SVN</a:t>
            </a:r>
          </a:p>
          <a:p>
            <a:r>
              <a:rPr lang="fr-FR" dirty="0" smtClean="0"/>
              <a:t>Répartition en  groupe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SGBD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ETL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Restitution</a:t>
            </a:r>
            <a:endParaRPr lang="fr-FR" dirty="0"/>
          </a:p>
        </p:txBody>
      </p:sp>
      <p:pic>
        <p:nvPicPr>
          <p:cNvPr id="2051" name="Picture 3" descr="C:\Users\EMRIC\Desktop\breveon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89" y="3436699"/>
            <a:ext cx="2577672" cy="24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1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25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04" y="2636912"/>
            <a:ext cx="3047619" cy="2619048"/>
          </a:xfrm>
          <a:prstGeom prst="rect">
            <a:avLst/>
          </a:prstGeom>
        </p:spPr>
      </p:pic>
      <p:sp>
        <p:nvSpPr>
          <p:cNvPr id="16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322712" cy="2625155"/>
          </a:xfrm>
        </p:spPr>
        <p:txBody>
          <a:bodyPr>
            <a:normAutofit lnSpcReduction="10000"/>
          </a:bodyPr>
          <a:lstStyle/>
          <a:p>
            <a:r>
              <a:rPr lang="fr-FR" sz="1800" dirty="0" smtClean="0"/>
              <a:t>Présentation projet</a:t>
            </a:r>
          </a:p>
          <a:p>
            <a:r>
              <a:rPr lang="fr-FR" sz="1800" dirty="0" smtClean="0"/>
              <a:t>Début groupe 2</a:t>
            </a:r>
          </a:p>
          <a:p>
            <a:r>
              <a:rPr lang="fr-FR" sz="1800" dirty="0" smtClean="0"/>
              <a:t>Chefs de projet</a:t>
            </a:r>
          </a:p>
          <a:p>
            <a:endParaRPr lang="fr-FR" sz="1800" dirty="0"/>
          </a:p>
          <a:p>
            <a:r>
              <a:rPr lang="fr-FR" sz="1800" dirty="0" smtClean="0"/>
              <a:t>Objectifs : 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Analyser le SFD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Trouver des solutions techniques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Planning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BDD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4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4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2 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56218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29779"/>
            <a:ext cx="3816424" cy="2475032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Première réunion</a:t>
            </a:r>
          </a:p>
          <a:p>
            <a:r>
              <a:rPr lang="fr-FR" sz="1800" dirty="0" smtClean="0"/>
              <a:t>Réponses aux questions sur SFD</a:t>
            </a:r>
          </a:p>
          <a:p>
            <a:r>
              <a:rPr lang="fr-FR" sz="1800" dirty="0" smtClean="0"/>
              <a:t>Planning 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Démo BDD, outils ETL, outils Restitution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MCT, données sources/cibles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2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2 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4986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2 </a:t>
            </a:r>
            <a:r>
              <a:rPr lang="fr-FR" sz="1000" dirty="0" smtClean="0"/>
              <a:t>	 </a:t>
            </a: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5190561" y="2629779"/>
            <a:ext cx="3816424" cy="33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Deuxième réunion</a:t>
            </a:r>
          </a:p>
          <a:p>
            <a:r>
              <a:rPr lang="fr-FR" sz="1800" dirty="0" smtClean="0"/>
              <a:t>BDD installée</a:t>
            </a:r>
          </a:p>
          <a:p>
            <a:r>
              <a:rPr lang="fr-FR" sz="1800" dirty="0" smtClean="0"/>
              <a:t>Début rédaction CU</a:t>
            </a:r>
          </a:p>
          <a:p>
            <a:r>
              <a:rPr lang="fr-FR" sz="1800" dirty="0" smtClean="0"/>
              <a:t>Test outils restitution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Spécifications 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ETL démo alimentation mensuelle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Rédaction scénarios de recette </a:t>
            </a:r>
          </a:p>
        </p:txBody>
      </p:sp>
    </p:spTree>
    <p:extLst>
      <p:ext uri="{BB962C8B-B14F-4D97-AF65-F5344CB8AC3E}">
        <p14:creationId xmlns:p14="http://schemas.microsoft.com/office/powerpoint/2010/main" val="74579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78" y="2603004"/>
            <a:ext cx="3047619" cy="2647619"/>
          </a:xfrm>
          <a:prstGeom prst="rect">
            <a:avLst/>
          </a:prstGeom>
        </p:spPr>
      </p:pic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672408" cy="376544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Troisième réunion</a:t>
            </a:r>
          </a:p>
          <a:p>
            <a:r>
              <a:rPr lang="fr-FR" sz="1800" dirty="0" smtClean="0"/>
              <a:t>Analyse des erreurs </a:t>
            </a:r>
          </a:p>
          <a:p>
            <a:r>
              <a:rPr lang="fr-FR" sz="1800" dirty="0" smtClean="0"/>
              <a:t>CU alimentation</a:t>
            </a:r>
          </a:p>
          <a:p>
            <a:r>
              <a:rPr lang="fr-FR" sz="1800" dirty="0" smtClean="0"/>
              <a:t>Jobs initialisation, mensuel </a:t>
            </a:r>
            <a:endParaRPr lang="fr-FR" sz="1800" dirty="0"/>
          </a:p>
          <a:p>
            <a:r>
              <a:rPr lang="fr-FR" sz="1800" dirty="0" smtClean="0"/>
              <a:t>Fin des tests SAS/JASPER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Vérification structure fichier Excel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Alimentation/ETL travailler ensemble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VO en restitution SAS/JASPER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6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1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187542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03" y="2187315"/>
            <a:ext cx="3047619" cy="3047619"/>
          </a:xfrm>
          <a:prstGeom prst="rect">
            <a:avLst/>
          </a:prstGeom>
        </p:spPr>
      </p:pic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5220072" y="2187315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Quatrième réunion</a:t>
            </a:r>
          </a:p>
          <a:p>
            <a:r>
              <a:rPr lang="fr-FR" sz="1800" dirty="0" smtClean="0"/>
              <a:t>Profil Responsable Magasin</a:t>
            </a:r>
          </a:p>
          <a:p>
            <a:r>
              <a:rPr lang="fr-FR" sz="1800" dirty="0" smtClean="0"/>
              <a:t>Vérification structure fichier Excel </a:t>
            </a:r>
          </a:p>
          <a:p>
            <a:r>
              <a:rPr lang="fr-FR" sz="1800" dirty="0" smtClean="0"/>
              <a:t>Jobs finis, gestion erreurs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Finir tous les profils  SAS/JASPER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Améliorer gestion erreur ETL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Préparation recette restitution/alimentation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Remplir BDD avec 49 villes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4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186837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MOA :</a:t>
            </a:r>
          </a:p>
          <a:p>
            <a:pPr lvl="1"/>
            <a:r>
              <a:rPr lang="fr-FR" dirty="0" err="1" smtClean="0"/>
              <a:t>Darties</a:t>
            </a:r>
            <a:r>
              <a:rPr lang="fr-FR" dirty="0" smtClean="0"/>
              <a:t> représenté par </a:t>
            </a:r>
            <a:r>
              <a:rPr lang="fr-FR" dirty="0" err="1" smtClean="0"/>
              <a:t>M.Babé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Image 3" descr="http://docs.google.com/File?id=dfjqgt7w_50d6bgjngx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494"/>
            <a:ext cx="3982503" cy="3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0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3048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4</a:t>
            </a:r>
            <a:r>
              <a:rPr lang="fr-FR" sz="1000" dirty="0" smtClean="0"/>
              <a:t>	 </a:t>
            </a:r>
          </a:p>
        </p:txBody>
      </p:sp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36912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Cinquième réunion</a:t>
            </a:r>
          </a:p>
          <a:p>
            <a:r>
              <a:rPr lang="fr-FR" sz="1800" dirty="0" smtClean="0"/>
              <a:t>Recette de l’application</a:t>
            </a:r>
          </a:p>
          <a:p>
            <a:r>
              <a:rPr lang="fr-FR" sz="1800" dirty="0" smtClean="0"/>
              <a:t>Tous les profils SAS/JASPER</a:t>
            </a:r>
          </a:p>
          <a:p>
            <a:r>
              <a:rPr lang="fr-FR" sz="1800" dirty="0" smtClean="0"/>
              <a:t>Alimentation initialisation, mensuelle, annuelle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Présentation finale</a:t>
            </a:r>
          </a:p>
          <a:p>
            <a:pPr lvl="1">
              <a:buFont typeface="Arial" pitchFamily="34" charset="0"/>
              <a:buChar char="•"/>
            </a:pPr>
            <a:endParaRPr lang="fr-FR" sz="1400" dirty="0" smtClean="0"/>
          </a:p>
          <a:p>
            <a:endParaRPr lang="fr-FR" sz="1400" dirty="0"/>
          </a:p>
          <a:p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225364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31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Les recettes</a:t>
            </a:r>
          </a:p>
          <a:p>
            <a:endParaRPr lang="fr-FR" dirty="0" smtClean="0"/>
          </a:p>
          <a:p>
            <a:r>
              <a:rPr lang="fr-FR" dirty="0" smtClean="0"/>
              <a:t>Objectif : vérifier la conformité de l'application avec les attentes formulées</a:t>
            </a:r>
          </a:p>
          <a:p>
            <a:r>
              <a:rPr lang="fr-FR" dirty="0" smtClean="0"/>
              <a:t>Démarche Qualité</a:t>
            </a:r>
          </a:p>
          <a:p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5350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 étapes majeures </a:t>
            </a:r>
            <a:r>
              <a:rPr lang="fr-FR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Définir la structure d’un </a:t>
            </a:r>
            <a:r>
              <a:rPr lang="fr-FR" dirty="0" smtClean="0"/>
              <a:t>scénario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Lister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Décrire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</a:t>
            </a:r>
            <a:r>
              <a:rPr lang="fr-FR" dirty="0" smtClean="0"/>
              <a:t>l’application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 b="6875"/>
          <a:stretch>
            <a:fillRect/>
          </a:stretch>
        </p:blipFill>
        <p:spPr bwMode="auto">
          <a:xfrm>
            <a:off x="6300192" y="3356992"/>
            <a:ext cx="2428892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5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d’un scénario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/>
          <a:srcRect l="28587" t="30469" r="29685" b="33398"/>
          <a:stretch>
            <a:fillRect/>
          </a:stretch>
        </p:blipFill>
        <p:spPr bwMode="auto">
          <a:xfrm>
            <a:off x="2158380" y="2675384"/>
            <a:ext cx="66031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4661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</a:t>
            </a:r>
            <a:r>
              <a:rPr lang="fr-FR" dirty="0" smtClean="0"/>
              <a:t>scénarios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/>
              <a:t>Selon 3 familles :</a:t>
            </a:r>
          </a:p>
          <a:p>
            <a:pPr marL="457200" lvl="1" indent="0">
              <a:buNone/>
            </a:pPr>
            <a:r>
              <a:rPr lang="fr-FR" sz="2400" b="1" dirty="0"/>
              <a:t>Ergonomie</a:t>
            </a:r>
            <a:r>
              <a:rPr lang="fr-FR" sz="2400" dirty="0"/>
              <a:t> : la forme de l’application doit respecter la charte graphique du </a:t>
            </a:r>
            <a:r>
              <a:rPr lang="fr-FR" sz="2400" dirty="0" smtClean="0"/>
              <a:t>SFD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Navigation</a:t>
            </a:r>
            <a:r>
              <a:rPr lang="fr-FR" sz="2400" dirty="0"/>
              <a:t> : les données affichées doivent correspondre aux données </a:t>
            </a:r>
            <a:r>
              <a:rPr lang="fr-FR" sz="2400" dirty="0" smtClean="0"/>
              <a:t>souhaitées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Alimentation</a:t>
            </a:r>
            <a:r>
              <a:rPr lang="fr-FR" sz="2400" dirty="0"/>
              <a:t> : les données doivent être mises à jour </a:t>
            </a:r>
            <a:r>
              <a:rPr lang="fr-FR" sz="2400" dirty="0" smtClean="0"/>
              <a:t>correctement</a:t>
            </a:r>
            <a:endParaRPr lang="fr-FR" sz="24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20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Création des scénarios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Ergonomie et Navigation : à partir du </a:t>
            </a:r>
            <a:r>
              <a:rPr lang="fr-FR" dirty="0" smtClean="0"/>
              <a:t>SFD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 : </a:t>
            </a:r>
          </a:p>
          <a:p>
            <a:pPr lvl="2"/>
            <a:r>
              <a:rPr lang="fr-FR" dirty="0" smtClean="0"/>
              <a:t>à partir des cas d’utilisation</a:t>
            </a:r>
          </a:p>
          <a:p>
            <a:pPr lvl="2"/>
            <a:r>
              <a:rPr lang="fr-FR" dirty="0" smtClean="0"/>
              <a:t>création de fichiers valides et non valides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25805" t="25390" r="26427" b="6250"/>
          <a:stretch>
            <a:fillRect/>
          </a:stretch>
        </p:blipFill>
        <p:spPr bwMode="auto">
          <a:xfrm>
            <a:off x="4429124" y="3071810"/>
            <a:ext cx="1933386" cy="15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227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Recettage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l’ensemble de l’application à l’aide des scénarios (cahier de recettes</a:t>
            </a:r>
            <a:r>
              <a:rPr lang="fr-FR" dirty="0" smtClean="0"/>
              <a:t>)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Valider les scénarios ou noter les différences </a:t>
            </a:r>
            <a:r>
              <a:rPr lang="fr-FR" dirty="0" smtClean="0"/>
              <a:t>rencontrées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7092280" y="3861048"/>
            <a:ext cx="1428020" cy="239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162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Bilan des </a:t>
            </a: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recettes impliquent :</a:t>
            </a:r>
          </a:p>
          <a:p>
            <a:pPr lvl="2"/>
            <a:r>
              <a:rPr lang="fr-FR" dirty="0"/>
              <a:t>Une lecture attentive et une bonne compréhension du </a:t>
            </a:r>
            <a:r>
              <a:rPr lang="fr-FR" dirty="0" smtClean="0"/>
              <a:t>SFD</a:t>
            </a:r>
            <a:endParaRPr lang="fr-FR" dirty="0"/>
          </a:p>
          <a:p>
            <a:pPr lvl="2"/>
            <a:r>
              <a:rPr lang="fr-FR" dirty="0"/>
              <a:t>Un travail rigoureux lors du </a:t>
            </a:r>
            <a:r>
              <a:rPr lang="fr-FR" dirty="0" err="1" smtClean="0"/>
              <a:t>recettage</a:t>
            </a:r>
            <a:endParaRPr lang="fr-FR" dirty="0"/>
          </a:p>
          <a:p>
            <a:pPr lvl="2"/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recettage</a:t>
            </a:r>
            <a:r>
              <a:rPr lang="fr-FR" dirty="0"/>
              <a:t> doit se faire le plus tard </a:t>
            </a:r>
            <a:r>
              <a:rPr lang="fr-FR" dirty="0" smtClean="0"/>
              <a:t>possible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Une partie des remarques a permis de corriger certains points de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22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Architecture technique</a:t>
            </a:r>
          </a:p>
          <a:p>
            <a:pPr marL="0" indent="0" algn="ctr">
              <a:buNone/>
            </a:pPr>
            <a:r>
              <a:rPr lang="fr-FR" sz="5400" dirty="0" smtClean="0"/>
              <a:t>ETL - 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38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Étude de l‘ETL – Les critères</a:t>
            </a:r>
          </a:p>
          <a:p>
            <a:r>
              <a:rPr lang="fr-FR" sz="3000" dirty="0" smtClean="0"/>
              <a:t>Beaucoup de choix</a:t>
            </a:r>
          </a:p>
          <a:p>
            <a:r>
              <a:rPr lang="fr-FR" sz="3000" dirty="0" smtClean="0"/>
              <a:t>Liste des critères :</a:t>
            </a:r>
          </a:p>
          <a:p>
            <a:pPr lvl="1"/>
            <a:r>
              <a:rPr lang="fr-FR" sz="2600" dirty="0" smtClean="0"/>
              <a:t>Prix</a:t>
            </a:r>
          </a:p>
          <a:p>
            <a:pPr lvl="1"/>
            <a:r>
              <a:rPr lang="fr-FR" sz="2600" dirty="0" smtClean="0"/>
              <a:t>La communauté d’utilisateurs</a:t>
            </a:r>
          </a:p>
          <a:p>
            <a:pPr lvl="1"/>
            <a:r>
              <a:rPr lang="fr-FR" sz="2600" dirty="0" smtClean="0"/>
              <a:t>La renommée</a:t>
            </a:r>
          </a:p>
          <a:p>
            <a:pPr lvl="1"/>
            <a:r>
              <a:rPr lang="fr-FR" sz="2600" dirty="0" smtClean="0"/>
              <a:t>Ergonomie</a:t>
            </a:r>
          </a:p>
          <a:p>
            <a:pPr lvl="1"/>
            <a:r>
              <a:rPr lang="fr-FR" sz="2600" dirty="0" smtClean="0"/>
              <a:t>Les fonctionnalités</a:t>
            </a:r>
          </a:p>
          <a:p>
            <a:pPr lvl="1"/>
            <a:r>
              <a:rPr lang="fr-FR" sz="2600" dirty="0" smtClean="0"/>
              <a:t>Le choix des autres groupes</a:t>
            </a:r>
          </a:p>
          <a:p>
            <a:pPr lvl="1"/>
            <a:endParaRPr lang="fr-FR" sz="2600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8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3"/>
            <a:ext cx="6624736" cy="1872208"/>
          </a:xfrm>
        </p:spPr>
        <p:txBody>
          <a:bodyPr>
            <a:normAutofit/>
          </a:bodyPr>
          <a:lstStyle/>
          <a:p>
            <a:r>
              <a:rPr lang="fr-FR" sz="2000" dirty="0"/>
              <a:t>MOE : </a:t>
            </a:r>
          </a:p>
          <a:p>
            <a:pPr lvl="1"/>
            <a:r>
              <a:rPr lang="fr-FR" sz="1800" dirty="0"/>
              <a:t>Direction : 2 personnes </a:t>
            </a:r>
          </a:p>
          <a:p>
            <a:pPr lvl="1"/>
            <a:r>
              <a:rPr lang="fr-FR" sz="1800" dirty="0"/>
              <a:t>Equipe technique : 13 </a:t>
            </a:r>
            <a:r>
              <a:rPr lang="fr-FR" sz="1800" dirty="0" smtClean="0"/>
              <a:t>personnes</a:t>
            </a:r>
          </a:p>
          <a:p>
            <a:pPr lvl="1"/>
            <a:endParaRPr lang="fr-FR" sz="2000" dirty="0" smtClean="0"/>
          </a:p>
          <a:p>
            <a:r>
              <a:rPr lang="fr-FR" sz="2000" dirty="0" smtClean="0"/>
              <a:t>Dossier </a:t>
            </a:r>
            <a:r>
              <a:rPr lang="fr-FR" sz="2000" dirty="0"/>
              <a:t>SFD concernant les besoins de </a:t>
            </a:r>
            <a:r>
              <a:rPr lang="fr-FR" sz="2000" dirty="0" err="1" smtClean="0"/>
              <a:t>Darties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</a:t>
            </a:fld>
            <a:r>
              <a:rPr lang="fr-FR" smtClean="0"/>
              <a:t> / X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92876114"/>
              </p:ext>
            </p:extLst>
          </p:nvPr>
        </p:nvGraphicFramePr>
        <p:xfrm>
          <a:off x="1907704" y="2636912"/>
          <a:ext cx="723629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5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Le prix</a:t>
            </a:r>
          </a:p>
          <a:p>
            <a:r>
              <a:rPr lang="fr-FR" sz="2400" dirty="0" smtClean="0"/>
              <a:t>Aucun budget = Solution gratuite</a:t>
            </a:r>
          </a:p>
          <a:p>
            <a:r>
              <a:rPr lang="fr-FR" sz="2400" dirty="0" smtClean="0"/>
              <a:t>Quatre logiciels en ressortent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26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99792" y="3861048"/>
            <a:ext cx="2334348" cy="873751"/>
          </a:xfrm>
          <a:prstGeom prst="rect">
            <a:avLst/>
          </a:prstGeom>
          <a:noFill/>
        </p:spPr>
      </p:pic>
      <p:pic>
        <p:nvPicPr>
          <p:cNvPr id="1028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/>
          <a:srcRect l="43786" b="2833"/>
          <a:stretch>
            <a:fillRect/>
          </a:stretch>
        </p:blipFill>
        <p:spPr bwMode="auto">
          <a:xfrm>
            <a:off x="6048375" y="4907177"/>
            <a:ext cx="2555776" cy="1440160"/>
          </a:xfrm>
          <a:prstGeom prst="rect">
            <a:avLst/>
          </a:prstGeom>
          <a:noFill/>
        </p:spPr>
      </p:pic>
      <p:pic>
        <p:nvPicPr>
          <p:cNvPr id="1030" name="Picture 6" descr="http://www.qfxsolutions.co.uk/solutions/icon_pr_jasperetl_pro.gif"/>
          <p:cNvPicPr>
            <a:picLocks noChangeAspect="1" noChangeArrowheads="1"/>
          </p:cNvPicPr>
          <p:nvPr/>
        </p:nvPicPr>
        <p:blipFill>
          <a:blip r:embed="rId5" cstate="print"/>
          <a:srcRect r="32258"/>
          <a:stretch>
            <a:fillRect/>
          </a:stretch>
        </p:blipFill>
        <p:spPr bwMode="auto">
          <a:xfrm>
            <a:off x="2411760" y="5517232"/>
            <a:ext cx="3024336" cy="856204"/>
          </a:xfrm>
          <a:prstGeom prst="rect">
            <a:avLst/>
          </a:prstGeom>
          <a:noFill/>
        </p:spPr>
      </p:pic>
      <p:pic>
        <p:nvPicPr>
          <p:cNvPr id="1032" name="Picture 8" descr="SpagoBI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48375" y="3501008"/>
            <a:ext cx="3095625" cy="119062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131840" y="486916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4.1.1</a:t>
            </a:r>
            <a:endParaRPr lang="fr-FR"/>
          </a:p>
        </p:txBody>
      </p:sp>
      <p:pic>
        <p:nvPicPr>
          <p:cNvPr id="7170" name="Picture 2" descr="http://www.domimmo.com/gif/icon/di-prix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67944" y="1844824"/>
            <a:ext cx="648072" cy="648072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3347864" y="630932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3.2.3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804248" y="465313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2.3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97163" y="6124654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4.1</a:t>
            </a:r>
            <a:endParaRPr lang="fr-FR" dirty="0"/>
          </a:p>
        </p:txBody>
      </p:sp>
      <p:sp>
        <p:nvSpPr>
          <p:cNvPr id="1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40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6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b="1" dirty="0"/>
              <a:t>La communauté </a:t>
            </a:r>
            <a:r>
              <a:rPr lang="fr-FR" sz="2800" b="1" dirty="0" smtClean="0"/>
              <a:t>d‘utilisateurs</a:t>
            </a:r>
          </a:p>
          <a:p>
            <a:pPr marL="0" indent="0" algn="ctr">
              <a:buNone/>
            </a:pPr>
            <a:endParaRPr lang="fr-FR" sz="2400" dirty="0"/>
          </a:p>
          <a:p>
            <a:r>
              <a:rPr lang="fr-FR" sz="2000" dirty="0" smtClean="0"/>
              <a:t>Une grande communauté est importante :</a:t>
            </a:r>
          </a:p>
          <a:p>
            <a:pPr lvl="1"/>
            <a:r>
              <a:rPr lang="fr-FR" sz="1800" dirty="0" smtClean="0"/>
              <a:t>Meilleur suivi des problèmes</a:t>
            </a:r>
          </a:p>
          <a:p>
            <a:pPr lvl="1"/>
            <a:r>
              <a:rPr lang="fr-FR" sz="1800" dirty="0" smtClean="0"/>
              <a:t>Assure la pérennité du logiciel</a:t>
            </a:r>
          </a:p>
          <a:p>
            <a:pPr lvl="1"/>
            <a:r>
              <a:rPr lang="fr-FR" sz="1800" dirty="0" smtClean="0"/>
              <a:t>Beaucoup d’informations sur l’utilisation de l’ETL</a:t>
            </a:r>
          </a:p>
          <a:p>
            <a:pPr lvl="1"/>
            <a:endParaRPr lang="fr-FR" sz="1800" dirty="0" smtClean="0"/>
          </a:p>
          <a:p>
            <a:r>
              <a:rPr lang="fr-FR" sz="2000" dirty="0" smtClean="0"/>
              <a:t>Deux logiciels ont une forte communauté :</a:t>
            </a:r>
          </a:p>
          <a:p>
            <a:pPr lvl="1"/>
            <a:endParaRPr lang="fr-FR" sz="20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5445224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/>
          <a:srcRect l="42776"/>
          <a:stretch>
            <a:fillRect/>
          </a:stretch>
        </p:blipFill>
        <p:spPr bwMode="auto">
          <a:xfrm>
            <a:off x="5953374" y="4869160"/>
            <a:ext cx="2601679" cy="1482152"/>
          </a:xfrm>
          <a:prstGeom prst="rect">
            <a:avLst/>
          </a:prstGeom>
          <a:noFill/>
        </p:spPr>
      </p:pic>
      <p:pic>
        <p:nvPicPr>
          <p:cNvPr id="6146" name="Picture 2" descr="http://www.blueboat.fr/wp-content/uploads/2009/09/community-management-creer-communaute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54214" y="2420888"/>
            <a:ext cx="1889786" cy="141734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/>
              <a:t>La </a:t>
            </a:r>
            <a:r>
              <a:rPr lang="fr-FR" b="1" dirty="0" smtClean="0"/>
              <a:t>renommée</a:t>
            </a:r>
            <a:endParaRPr lang="fr-FR" b="1" dirty="0"/>
          </a:p>
          <a:p>
            <a:r>
              <a:rPr lang="fr-FR" sz="2800" dirty="0" smtClean="0"/>
              <a:t>La renommée est aussi importante :</a:t>
            </a:r>
          </a:p>
          <a:p>
            <a:pPr lvl="1"/>
            <a:r>
              <a:rPr lang="fr-FR" sz="2400" dirty="0" smtClean="0"/>
              <a:t>Plébiscité par des utilisateurs</a:t>
            </a:r>
          </a:p>
          <a:p>
            <a:pPr lvl="1"/>
            <a:r>
              <a:rPr lang="fr-FR" sz="2400" dirty="0" smtClean="0"/>
              <a:t>Reconnaissance dans le monde</a:t>
            </a:r>
          </a:p>
          <a:p>
            <a:pPr lvl="1"/>
            <a:r>
              <a:rPr lang="fr-FR" sz="2400" dirty="0" smtClean="0"/>
              <a:t>Pérennité du logiciel</a:t>
            </a:r>
          </a:p>
          <a:p>
            <a:pPr lvl="1"/>
            <a:endParaRPr lang="fr-FR" sz="2400" dirty="0" smtClean="0"/>
          </a:p>
          <a:p>
            <a:pPr lvl="1"/>
            <a:r>
              <a:rPr lang="fr-FR" sz="2400" dirty="0" err="1" smtClean="0"/>
              <a:t>Talend</a:t>
            </a:r>
            <a:r>
              <a:rPr lang="fr-FR" sz="2400" dirty="0" smtClean="0"/>
              <a:t> Open Studio est celui qui profite de la meilleure renommée, il est utilisé dans </a:t>
            </a:r>
            <a:r>
              <a:rPr lang="fr-FR" sz="2400" dirty="0" err="1" smtClean="0"/>
              <a:t>JasperETL</a:t>
            </a:r>
            <a:endParaRPr lang="fr-FR" sz="24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6124" y="5486134"/>
            <a:ext cx="2262340" cy="846798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Les fonctionnalités</a:t>
            </a:r>
          </a:p>
          <a:p>
            <a:r>
              <a:rPr lang="fr-FR" sz="2000" dirty="0" smtClean="0"/>
              <a:t>Fonctionnalités de base :</a:t>
            </a:r>
          </a:p>
          <a:p>
            <a:pPr lvl="1"/>
            <a:r>
              <a:rPr lang="fr-FR" sz="1800" dirty="0" smtClean="0"/>
              <a:t>Compatible avec le format Excel</a:t>
            </a:r>
          </a:p>
          <a:p>
            <a:pPr lvl="1"/>
            <a:r>
              <a:rPr lang="fr-FR" sz="1800" dirty="0" smtClean="0"/>
              <a:t>Compatible avec une base de données Oracle 11</a:t>
            </a:r>
          </a:p>
          <a:p>
            <a:pPr lvl="1"/>
            <a:r>
              <a:rPr lang="fr-FR" sz="1800" dirty="0" smtClean="0"/>
              <a:t>Génération d‘un </a:t>
            </a:r>
            <a:r>
              <a:rPr lang="fr-FR" sz="1800" dirty="0" err="1" smtClean="0"/>
              <a:t>mapping</a:t>
            </a:r>
            <a:r>
              <a:rPr lang="fr-FR" sz="1800" dirty="0" smtClean="0"/>
              <a:t> de données</a:t>
            </a:r>
          </a:p>
          <a:p>
            <a:pPr lvl="1"/>
            <a:endParaRPr lang="fr-FR" sz="1800" dirty="0" smtClean="0"/>
          </a:p>
          <a:p>
            <a:r>
              <a:rPr lang="fr-FR" sz="2000" dirty="0" err="1" smtClean="0"/>
              <a:t>Talend</a:t>
            </a:r>
            <a:r>
              <a:rPr lang="fr-FR" sz="2000" dirty="0" smtClean="0"/>
              <a:t> Open Studio et </a:t>
            </a:r>
            <a:r>
              <a:rPr lang="fr-FR" sz="2000" dirty="0" err="1" smtClean="0"/>
              <a:t>Pentaho</a:t>
            </a:r>
            <a:r>
              <a:rPr lang="fr-FR" sz="2000" dirty="0" smtClean="0"/>
              <a:t> Data </a:t>
            </a:r>
            <a:r>
              <a:rPr lang="fr-FR" sz="2000" dirty="0" err="1" smtClean="0"/>
              <a:t>Integration</a:t>
            </a:r>
            <a:r>
              <a:rPr lang="fr-FR" sz="2000" dirty="0" smtClean="0"/>
              <a:t> supportent ces fonctionnalités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4941168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/>
          <a:srcRect l="44347"/>
          <a:stretch>
            <a:fillRect/>
          </a:stretch>
        </p:blipFill>
        <p:spPr bwMode="auto">
          <a:xfrm>
            <a:off x="6012160" y="4797152"/>
            <a:ext cx="2530252" cy="1482152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dirty="0" smtClean="0"/>
              <a:t>Ergonomie</a:t>
            </a:r>
          </a:p>
          <a:p>
            <a:pPr>
              <a:buFontTx/>
              <a:buChar char="-"/>
            </a:pPr>
            <a:r>
              <a:rPr lang="fr-FR" dirty="0" err="1" smtClean="0"/>
              <a:t>Talend</a:t>
            </a:r>
            <a:r>
              <a:rPr lang="fr-FR" dirty="0" smtClean="0"/>
              <a:t> se base :</a:t>
            </a:r>
          </a:p>
          <a:p>
            <a:pPr lvl="1">
              <a:buFontTx/>
              <a:buChar char="-"/>
            </a:pPr>
            <a:r>
              <a:rPr lang="fr-FR" dirty="0" smtClean="0"/>
              <a:t>Interface graphique identique à </a:t>
            </a:r>
            <a:r>
              <a:rPr lang="fr-FR" dirty="0" err="1" smtClean="0"/>
              <a:t>Eclipse</a:t>
            </a:r>
            <a:endParaRPr lang="fr-FR" dirty="0" smtClean="0"/>
          </a:p>
          <a:p>
            <a:pPr lvl="1">
              <a:buFontTx/>
              <a:buChar char="-"/>
            </a:pPr>
            <a:r>
              <a:rPr lang="fr-FR" dirty="0" smtClean="0"/>
              <a:t>Langage de programmation : JAVA</a:t>
            </a:r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4581128"/>
            <a:ext cx="3270452" cy="1224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2808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sz="2800" b="1" dirty="0" smtClean="0"/>
              <a:t>Le choix des autres groupes</a:t>
            </a:r>
          </a:p>
          <a:p>
            <a:endParaRPr lang="fr-FR" sz="2000" dirty="0" smtClean="0"/>
          </a:p>
          <a:p>
            <a:pPr lvl="1">
              <a:buNone/>
            </a:pPr>
            <a:r>
              <a:rPr lang="fr-FR" sz="1600" dirty="0" smtClean="0"/>
              <a:t>                    </a:t>
            </a:r>
            <a:endParaRPr lang="fr-FR" sz="2000" dirty="0"/>
          </a:p>
          <a:p>
            <a:r>
              <a:rPr lang="fr-FR" sz="2000" dirty="0" smtClean="0"/>
              <a:t>Les groupes 1 et 3 ont choisi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</a:t>
            </a:r>
          </a:p>
          <a:p>
            <a:r>
              <a:rPr lang="fr-FR" sz="2000" dirty="0" smtClean="0"/>
              <a:t>Avantage de prendre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 :</a:t>
            </a:r>
          </a:p>
          <a:p>
            <a:pPr lvl="1"/>
            <a:r>
              <a:rPr lang="fr-FR" sz="1800" dirty="0" smtClean="0"/>
              <a:t>Échange d’informations avec les autres groupes</a:t>
            </a:r>
          </a:p>
          <a:p>
            <a:pPr lvl="1"/>
            <a:r>
              <a:rPr lang="fr-FR" sz="1800" dirty="0" smtClean="0"/>
              <a:t>Comparatif de méthode entre groupes</a:t>
            </a:r>
          </a:p>
          <a:p>
            <a:pPr lvl="1"/>
            <a:r>
              <a:rPr lang="fr-FR" sz="1800" dirty="0" smtClean="0"/>
              <a:t>Débogage plus rapide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5301208"/>
            <a:ext cx="3270452" cy="1224136"/>
          </a:xfrm>
          <a:prstGeom prst="rect">
            <a:avLst/>
          </a:prstGeom>
          <a:noFill/>
        </p:spPr>
      </p:pic>
      <p:pic>
        <p:nvPicPr>
          <p:cNvPr id="3074" name="Picture 2" descr="http://www.zataz.com/images/hotnews/xEspion,P20-,P20photo.jpg.pagespeed.ic.bJkMdnxgkC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84368" y="1700808"/>
            <a:ext cx="1080120" cy="108012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smtClean="0"/>
              <a:t>Notre </a:t>
            </a:r>
            <a:r>
              <a:rPr lang="de-DE" b="1" dirty="0" err="1" smtClean="0"/>
              <a:t>Choix</a:t>
            </a:r>
            <a:endParaRPr lang="fr-FR" b="1" dirty="0" smtClean="0"/>
          </a:p>
          <a:p>
            <a:endParaRPr lang="fr-FR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573016"/>
            <a:ext cx="5963765" cy="2232248"/>
          </a:xfrm>
          <a:prstGeom prst="rect">
            <a:avLst/>
          </a:prstGeom>
          <a:noFill/>
        </p:spPr>
      </p:pic>
      <p:pic>
        <p:nvPicPr>
          <p:cNvPr id="2050" name="Picture 2" descr="http://toooof.free.fr/blogs/captainslip/screenshots/verdic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16216" y="1484784"/>
            <a:ext cx="2016077" cy="1576586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b="1" dirty="0"/>
              <a:t>Étude </a:t>
            </a:r>
            <a:r>
              <a:rPr lang="fr-FR" b="1" dirty="0" smtClean="0"/>
              <a:t>Restitution</a:t>
            </a:r>
            <a:endParaRPr lang="fr-FR" dirty="0" smtClean="0"/>
          </a:p>
          <a:p>
            <a:pPr lvl="0"/>
            <a:r>
              <a:rPr lang="fr-FR" sz="2400" dirty="0" smtClean="0"/>
              <a:t>Outils d’aide à la décision</a:t>
            </a:r>
          </a:p>
          <a:p>
            <a:r>
              <a:rPr lang="fr-FR" sz="2400" dirty="0" smtClean="0"/>
              <a:t>Générateur de tableaux, graphiques (tous genres)</a:t>
            </a:r>
          </a:p>
          <a:p>
            <a:r>
              <a:rPr lang="fr-FR" sz="2400" dirty="0" smtClean="0"/>
              <a:t>Modifications en temps réel</a:t>
            </a:r>
          </a:p>
          <a:p>
            <a:r>
              <a:rPr lang="fr-FR" sz="2400" dirty="0" smtClean="0"/>
              <a:t>Liaison base données (Oracle)</a:t>
            </a:r>
          </a:p>
          <a:p>
            <a:r>
              <a:rPr lang="fr-FR" sz="2400" dirty="0" smtClean="0"/>
              <a:t>Génération en PDF et  HTML des rapports générés</a:t>
            </a:r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63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err="1" smtClean="0"/>
              <a:t>Jaspersoft</a:t>
            </a:r>
            <a:endParaRPr lang="fr-FR" dirty="0" smtClean="0"/>
          </a:p>
          <a:p>
            <a:pPr lvl="0"/>
            <a:r>
              <a:rPr lang="fr-FR" sz="2400" dirty="0" smtClean="0"/>
              <a:t>Créé en 2001</a:t>
            </a:r>
          </a:p>
          <a:p>
            <a:pPr lvl="0"/>
            <a:r>
              <a:rPr lang="fr-FR" sz="2400" dirty="0" smtClean="0"/>
              <a:t>Suite décisionnelle open source la plus utilisée au monde</a:t>
            </a:r>
          </a:p>
          <a:p>
            <a:pPr lvl="0"/>
            <a:r>
              <a:rPr lang="fr-FR" sz="2400" dirty="0" smtClean="0"/>
              <a:t>Suite complète de BI</a:t>
            </a:r>
          </a:p>
          <a:p>
            <a:pPr lvl="1"/>
            <a:r>
              <a:rPr lang="fr-FR" sz="2000" dirty="0" smtClean="0"/>
              <a:t>Jasper ETL (récupération, transformation et chargement de données)</a:t>
            </a:r>
          </a:p>
          <a:p>
            <a:pPr lvl="1"/>
            <a:r>
              <a:rPr lang="fr-FR" sz="2000" dirty="0" err="1" smtClean="0"/>
              <a:t>iReport</a:t>
            </a:r>
            <a:r>
              <a:rPr lang="fr-FR" sz="2000" dirty="0" smtClean="0"/>
              <a:t> (conception modèle de rapport)</a:t>
            </a:r>
          </a:p>
          <a:p>
            <a:pPr lvl="1"/>
            <a:r>
              <a:rPr lang="fr-FR" sz="2000" dirty="0" smtClean="0"/>
              <a:t>Jasper Report (exécution et lecture de données)</a:t>
            </a:r>
          </a:p>
          <a:p>
            <a:pPr lvl="1"/>
            <a:r>
              <a:rPr lang="fr-FR" sz="2000" dirty="0" smtClean="0"/>
              <a:t>Jasper Server (distribution des rapports)</a:t>
            </a:r>
          </a:p>
          <a:p>
            <a:pPr lvl="0"/>
            <a:r>
              <a:rPr lang="fr-FR" sz="2400" dirty="0" smtClean="0"/>
              <a:t>Solution d’analyse et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performante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3" cstate="print"/>
          <a:srcRect t="30770" b="26923"/>
          <a:stretch>
            <a:fillRect/>
          </a:stretch>
        </p:blipFill>
        <p:spPr bwMode="auto">
          <a:xfrm>
            <a:off x="6297548" y="1628800"/>
            <a:ext cx="2882964" cy="1200011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6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iReport</a:t>
            </a:r>
            <a:endParaRPr lang="fr-FR" dirty="0" smtClean="0"/>
          </a:p>
          <a:p>
            <a:pPr lvl="0"/>
            <a:r>
              <a:rPr lang="fr-FR" sz="2400" dirty="0" smtClean="0"/>
              <a:t>Créer un modèle de rapport</a:t>
            </a:r>
          </a:p>
          <a:p>
            <a:pPr lvl="0"/>
            <a:r>
              <a:rPr lang="fr-FR" sz="2400" dirty="0" smtClean="0"/>
              <a:t>Obtenir un fichier XML</a:t>
            </a:r>
          </a:p>
          <a:p>
            <a:pPr lvl="0"/>
            <a:r>
              <a:rPr lang="fr-FR" sz="2400" dirty="0" smtClean="0"/>
              <a:t>Construire  des rapports à partir d’un modèle</a:t>
            </a:r>
          </a:p>
          <a:p>
            <a:pPr lvl="0"/>
            <a:r>
              <a:rPr lang="fr-FR" sz="2400" dirty="0" smtClean="0"/>
              <a:t>Remplir le rapport avec des données en provenance de diverses sources</a:t>
            </a:r>
          </a:p>
          <a:p>
            <a:pPr lvl="0"/>
            <a:r>
              <a:rPr lang="fr-FR" sz="2400" dirty="0" smtClean="0"/>
              <a:t>Exporter sous divers formats (PDF, HTML, EXCEL…)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9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Contexte du projet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760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/>
          </a:bodyPr>
          <a:lstStyle/>
          <a:p>
            <a:pPr lvl="0"/>
            <a:r>
              <a:rPr lang="fr-FR" sz="2400" dirty="0" err="1" smtClean="0"/>
              <a:t>Reporting</a:t>
            </a:r>
            <a:r>
              <a:rPr lang="fr-FR" sz="2400" dirty="0" smtClean="0"/>
              <a:t> complet</a:t>
            </a:r>
          </a:p>
          <a:p>
            <a:pPr lvl="0"/>
            <a:r>
              <a:rPr lang="fr-FR" sz="2400" dirty="0" smtClean="0"/>
              <a:t>Rapports dynamiques</a:t>
            </a:r>
          </a:p>
          <a:p>
            <a:pPr lvl="0"/>
            <a:r>
              <a:rPr lang="fr-FR" sz="2400" dirty="0" smtClean="0"/>
              <a:t>Fonctionnalités poussées </a:t>
            </a:r>
            <a:r>
              <a:rPr lang="fr-FR" sz="2400" dirty="0" smtClean="0">
                <a:sym typeface="Wingdings" pitchFamily="2" charset="2"/>
              </a:rPr>
              <a:t>avec son </a:t>
            </a:r>
            <a:r>
              <a:rPr lang="fr-FR" sz="2400" dirty="0" smtClean="0"/>
              <a:t>système de script</a:t>
            </a:r>
          </a:p>
          <a:p>
            <a:pPr lvl="0"/>
            <a:r>
              <a:rPr lang="fr-FR" sz="2400" dirty="0" smtClean="0"/>
              <a:t>Sorti des documents sous différents formats</a:t>
            </a:r>
          </a:p>
          <a:p>
            <a:pPr lvl="0"/>
            <a:r>
              <a:rPr lang="fr-FR" sz="2400" dirty="0" smtClean="0"/>
              <a:t>Open source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iReport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Besoin de connaissance SQL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Maitrise système de script </a:t>
            </a:r>
            <a:r>
              <a:rPr lang="fr-FR" sz="2400" dirty="0" err="1" smtClean="0"/>
              <a:t>iReport</a:t>
            </a:r>
            <a:endParaRPr lang="fr-FR" sz="24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1 requête par tableau/graphique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33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QlikTech</a:t>
            </a:r>
            <a:endParaRPr lang="fr-FR" dirty="0" smtClean="0"/>
          </a:p>
          <a:p>
            <a:pPr lvl="0"/>
            <a:r>
              <a:rPr lang="fr-FR" sz="2400" dirty="0" smtClean="0"/>
              <a:t>Créé en 1993 en Suède</a:t>
            </a:r>
          </a:p>
          <a:p>
            <a:pPr lvl="0"/>
            <a:r>
              <a:rPr lang="fr-FR" sz="2400" dirty="0" smtClean="0"/>
              <a:t>Plus de 500 partenaires au monde</a:t>
            </a:r>
          </a:p>
          <a:p>
            <a:pPr lvl="0"/>
            <a:r>
              <a:rPr lang="fr-FR" sz="2400" dirty="0" smtClean="0"/>
              <a:t>Prise de décisions des utilisateurs métier dans les entreprises simplifiée</a:t>
            </a:r>
          </a:p>
          <a:p>
            <a:pPr lvl="0"/>
            <a:r>
              <a:rPr lang="fr-FR" sz="2400" dirty="0" smtClean="0"/>
              <a:t>Approches innovantes en matière d'accès, de gestion et d'interaction avec les données</a:t>
            </a:r>
          </a:p>
          <a:p>
            <a:pPr lvl="1"/>
            <a:r>
              <a:rPr lang="fr-FR" sz="2000" dirty="0" err="1" smtClean="0"/>
              <a:t>Qlikview</a:t>
            </a:r>
            <a:endParaRPr lang="fr-FR" sz="2000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QlikView</a:t>
            </a:r>
            <a:endParaRPr lang="fr-FR" dirty="0" smtClean="0"/>
          </a:p>
          <a:p>
            <a:pPr lvl="0"/>
            <a:r>
              <a:rPr lang="fr-FR" sz="2400" dirty="0" smtClean="0"/>
              <a:t>Outil capable de traiter et de représenter n’importe quel type de données</a:t>
            </a:r>
          </a:p>
          <a:p>
            <a:pPr lvl="0"/>
            <a:r>
              <a:rPr lang="fr-FR" sz="2400" dirty="0" smtClean="0"/>
              <a:t>Rendu de l’analyse facile, utile et passionnante</a:t>
            </a:r>
          </a:p>
          <a:p>
            <a:pPr lvl="0"/>
            <a:r>
              <a:rPr lang="fr-FR" sz="2400" dirty="0" smtClean="0"/>
              <a:t>Données pouvant provenir de diverses sources de données (BD relationnelle, fichiers textes délimités, </a:t>
            </a:r>
            <a:r>
              <a:rPr lang="fr-FR" sz="2400" dirty="0" err="1" smtClean="0"/>
              <a:t>excel</a:t>
            </a:r>
            <a:r>
              <a:rPr lang="fr-FR" sz="2400" dirty="0" smtClean="0"/>
              <a:t>, table </a:t>
            </a:r>
            <a:r>
              <a:rPr lang="fr-FR" sz="2400" dirty="0" err="1" smtClean="0"/>
              <a:t>HTML,table</a:t>
            </a:r>
            <a:r>
              <a:rPr lang="fr-FR" sz="2400" dirty="0" smtClean="0"/>
              <a:t> XML…)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3" cstate="print"/>
          <a:srcRect t="30665" b="23338"/>
          <a:stretch>
            <a:fillRect/>
          </a:stretch>
        </p:blipFill>
        <p:spPr bwMode="auto">
          <a:xfrm>
            <a:off x="6228184" y="1628800"/>
            <a:ext cx="2731409" cy="942278"/>
          </a:xfrm>
          <a:prstGeom prst="rect">
            <a:avLst/>
          </a:prstGeom>
          <a:noFill/>
        </p:spPr>
      </p:pic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fr-FR" sz="4400" dirty="0" smtClean="0"/>
              <a:t>Technologie « in </a:t>
            </a:r>
            <a:r>
              <a:rPr lang="fr-FR" sz="4400" dirty="0" err="1" smtClean="0"/>
              <a:t>memory</a:t>
            </a:r>
            <a:r>
              <a:rPr lang="fr-FR" sz="4400" dirty="0" smtClean="0"/>
              <a:t> »</a:t>
            </a:r>
          </a:p>
          <a:p>
            <a:r>
              <a:rPr lang="fr-FR" sz="4400" dirty="0" err="1" smtClean="0"/>
              <a:t>Reporting</a:t>
            </a:r>
            <a:r>
              <a:rPr lang="fr-FR" sz="4400" dirty="0" smtClean="0"/>
              <a:t> très complet : offre beaucoup de possibilités</a:t>
            </a:r>
          </a:p>
          <a:p>
            <a:r>
              <a:rPr lang="fr-FR" sz="4400" dirty="0" smtClean="0"/>
              <a:t>Sécurité complète intégrée (contrôler l’accès aux analyses de données et de déterminer qui peut consulter) </a:t>
            </a:r>
          </a:p>
          <a:p>
            <a:r>
              <a:rPr lang="fr-FR" sz="4400" dirty="0" smtClean="0"/>
              <a:t>Données prises en temps réel à la source</a:t>
            </a:r>
          </a:p>
          <a:p>
            <a:r>
              <a:rPr lang="fr-FR" sz="4400" dirty="0" smtClean="0"/>
              <a:t>Pas de connaissances techniques requises</a:t>
            </a:r>
          </a:p>
          <a:p>
            <a:r>
              <a:rPr lang="fr-FR" sz="4400" dirty="0" smtClean="0"/>
              <a:t>Pas de cout de formation (démo)</a:t>
            </a:r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QlikView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Licence onéreuse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7458" y="1844824"/>
            <a:ext cx="2266542" cy="1511029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2267744" y="1916832"/>
            <a:ext cx="4752528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Institute: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Statistical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idx="1"/>
          </p:nvPr>
        </p:nvSpPr>
        <p:spPr>
          <a:xfrm>
            <a:off x="1979712" y="3164338"/>
            <a:ext cx="6707088" cy="4441126"/>
          </a:xfrm>
        </p:spPr>
        <p:txBody>
          <a:bodyPr>
            <a:normAutofit/>
          </a:bodyPr>
          <a:lstStyle/>
          <a:p>
            <a:pPr lvl="0"/>
            <a:r>
              <a:rPr lang="fr-FR" sz="2400" dirty="0" smtClean="0"/>
              <a:t>Entreprise française créée en 1983</a:t>
            </a:r>
          </a:p>
          <a:p>
            <a:pPr lvl="0"/>
            <a:r>
              <a:rPr lang="fr-FR" sz="2400" dirty="0" smtClean="0"/>
              <a:t>Implantation à Lyon, Nantes, Aix, Toulouse,…</a:t>
            </a:r>
          </a:p>
          <a:p>
            <a:pPr lvl="0"/>
            <a:r>
              <a:rPr lang="fr-FR" sz="2400" dirty="0" smtClean="0"/>
              <a:t>Position de leader sur le marché français de l’informatique décisionnelle</a:t>
            </a:r>
          </a:p>
          <a:p>
            <a:pPr lvl="0"/>
            <a:r>
              <a:rPr lang="fr-FR" sz="2400" dirty="0" smtClean="0"/>
              <a:t>SAS Version 9 (SAS </a:t>
            </a:r>
            <a:r>
              <a:rPr lang="fr-FR" sz="2400" dirty="0" err="1" smtClean="0"/>
              <a:t>Foundation</a:t>
            </a:r>
            <a:r>
              <a:rPr lang="fr-FR" sz="2400" dirty="0" smtClean="0"/>
              <a:t>) depuis 2004:</a:t>
            </a:r>
          </a:p>
          <a:p>
            <a:pPr lvl="1"/>
            <a:r>
              <a:rPr lang="fr-FR" sz="2000" dirty="0" smtClean="0"/>
              <a:t>Base SAS, SAS Entreprise Guide</a:t>
            </a:r>
          </a:p>
          <a:p>
            <a:pPr lvl="1"/>
            <a:r>
              <a:rPr lang="fr-FR" sz="2000" dirty="0" smtClean="0"/>
              <a:t>SAS/ACCESS, OLAP </a:t>
            </a:r>
          </a:p>
          <a:p>
            <a:pPr lvl="1"/>
            <a:r>
              <a:rPr lang="fr-FR" sz="2000" dirty="0" smtClean="0"/>
              <a:t>SAS/GRAPH, SAS/STAT</a:t>
            </a: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9018" t="19286" r="54018" b="36428"/>
          <a:stretch>
            <a:fillRect/>
          </a:stretch>
        </p:blipFill>
        <p:spPr bwMode="auto">
          <a:xfrm>
            <a:off x="2000232" y="2571744"/>
            <a:ext cx="2500330" cy="407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1736" y="3140968"/>
            <a:ext cx="6572264" cy="3054353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 un langage dit « de 4eme génération » ( langage de programmation combiné avec un SGBD)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Extension de SAS Base avec une interface </a:t>
            </a:r>
            <a:r>
              <a:rPr lang="fr-FR" sz="2400" dirty="0"/>
              <a:t>graphique </a:t>
            </a:r>
            <a:r>
              <a:rPr lang="fr-FR" sz="2400" dirty="0" smtClean="0"/>
              <a:t>Windows.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plus facilement des requêtes, tableaux et graphiques.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/>
              <a:t>D</a:t>
            </a:r>
            <a:r>
              <a:rPr lang="fr-FR" sz="2400" dirty="0" smtClean="0"/>
              <a:t>iagramme de flux de processus 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ormations-sas.fr/wp-content/gallery/cache/2__350x226_cycle-sas-s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2428868"/>
            <a:ext cx="3643338" cy="235255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979712" y="4820522"/>
            <a:ext cx="6984776" cy="20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Modifier directement le code SAS pour utiliser des options plus pointues.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Utiliser du SQL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des procédures stockées appelables à distance</a:t>
            </a:r>
          </a:p>
          <a:p>
            <a:endParaRPr lang="fr-FR" dirty="0"/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9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2400" dirty="0" smtClean="0"/>
              <a:t>Outils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puissant </a:t>
            </a:r>
          </a:p>
          <a:p>
            <a:pPr lvl="0"/>
            <a:r>
              <a:rPr lang="fr-FR" sz="2400" dirty="0" smtClean="0"/>
              <a:t>Procédures stockées</a:t>
            </a:r>
          </a:p>
          <a:p>
            <a:pPr lvl="0"/>
            <a:r>
              <a:rPr lang="fr-FR" sz="2400" dirty="0" smtClean="0"/>
              <a:t>Personnalisation des tableaux (CSS) et graphiques</a:t>
            </a:r>
          </a:p>
          <a:p>
            <a:pPr lvl="0"/>
            <a:r>
              <a:rPr lang="fr-FR" sz="2400" dirty="0" smtClean="0"/>
              <a:t>Export texte et PDF</a:t>
            </a:r>
          </a:p>
          <a:p>
            <a:pPr lvl="0"/>
            <a:r>
              <a:rPr lang="fr-FR" sz="2400" dirty="0" smtClean="0"/>
              <a:t>Large support Web</a:t>
            </a:r>
          </a:p>
          <a:p>
            <a:pPr lvl="0"/>
            <a:r>
              <a:rPr lang="fr-FR" sz="2400" dirty="0" smtClean="0"/>
              <a:t>Disponible à l’ISTIL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lang="fr-FR" sz="2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Adaptation au code SAS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Interface de SAS avec les bases de données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Logiciel payant dans d’autres circonstances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9464523"/>
              </p:ext>
            </p:extLst>
          </p:nvPr>
        </p:nvGraphicFramePr>
        <p:xfrm>
          <a:off x="2123728" y="2564903"/>
          <a:ext cx="6805992" cy="4104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1498"/>
                <a:gridCol w="1701498"/>
                <a:gridCol w="1701498"/>
                <a:gridCol w="1701498"/>
              </a:tblGrid>
              <a:tr h="661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Support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Communauté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79601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Documentation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 forum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Démo d’utilisation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Large support en anglais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Installation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Difficile en local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Performance 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bonne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Interface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Facile,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facile, très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4010" marR="74010" anchor="ctr"/>
                </a:tc>
              </a:tr>
            </a:tbl>
          </a:graphicData>
        </a:graphic>
      </p:graphicFrame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22530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/>
          <a:srcRect t="30665" b="23338"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22532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/>
          <a:srcRect t="30770" b="26923"/>
          <a:stretch>
            <a:fillRect/>
          </a:stretch>
        </p:blipFill>
        <p:spPr bwMode="auto">
          <a:xfrm>
            <a:off x="3851920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123729" y="2557650"/>
          <a:ext cx="6768000" cy="4111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000"/>
                <a:gridCol w="1692000"/>
                <a:gridCol w="1692000"/>
                <a:gridCol w="1692000"/>
              </a:tblGrid>
              <a:tr h="639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SGBD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Oracle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Connaissances</a:t>
                      </a:r>
                      <a:r>
                        <a:rPr lang="fr-FR" b="1" baseline="0" dirty="0" smtClean="0"/>
                        <a:t> techniques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Aucunes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Code SAS, SQL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76177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Design</a:t>
                      </a:r>
                      <a:r>
                        <a:rPr lang="fr-FR" b="1" baseline="0" dirty="0" smtClean="0"/>
                        <a:t> graphiques/</a:t>
                      </a:r>
                    </a:p>
                    <a:p>
                      <a:pPr algn="ctr"/>
                      <a:r>
                        <a:rPr lang="fr-FR" b="1" baseline="0" dirty="0" smtClean="0"/>
                        <a:t>tableaux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Customisation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Licence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Open Source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10.000 €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Disponible à l’université</a:t>
                      </a:r>
                      <a:endParaRPr lang="fr-FR" dirty="0"/>
                    </a:p>
                  </a:txBody>
                  <a:tcPr marL="73714" marR="73714" anchor="ctr"/>
                </a:tc>
              </a:tr>
            </a:tbl>
          </a:graphicData>
        </a:graphic>
      </p:graphicFrame>
      <p:pic>
        <p:nvPicPr>
          <p:cNvPr id="7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8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/>
          <a:srcRect t="30665" b="23338"/>
          <a:stretch>
            <a:fillRect/>
          </a:stretch>
        </p:blipFill>
        <p:spPr bwMode="auto">
          <a:xfrm>
            <a:off x="5652120" y="2636912"/>
            <a:ext cx="1242477" cy="428628"/>
          </a:xfrm>
          <a:prstGeom prst="rect">
            <a:avLst/>
          </a:prstGeom>
          <a:noFill/>
        </p:spPr>
      </p:pic>
      <p:pic>
        <p:nvPicPr>
          <p:cNvPr id="9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/>
          <a:srcRect t="30770" b="26923"/>
          <a:stretch>
            <a:fillRect/>
          </a:stretch>
        </p:blipFill>
        <p:spPr bwMode="auto">
          <a:xfrm>
            <a:off x="3838049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7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2"/>
            <a:ext cx="5259288" cy="471256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 qui êtes – vous ? 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Vendeur et distributeur de produits à valeur ajoutée</a:t>
            </a:r>
          </a:p>
          <a:p>
            <a:pPr>
              <a:buNone/>
            </a:pPr>
            <a:r>
              <a:rPr lang="fr-FR" sz="2400" dirty="0" smtClean="0"/>
              <a:t> 	</a:t>
            </a:r>
            <a:r>
              <a:rPr lang="fr-FR" sz="2000" dirty="0" smtClean="0"/>
              <a:t>Fours</a:t>
            </a:r>
            <a:r>
              <a:rPr lang="fr-FR" sz="2000" dirty="0"/>
              <a:t>, Hifi, Magnétoscopes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Acteur historique présent en France 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48 </a:t>
            </a:r>
            <a:r>
              <a:rPr lang="fr-FR" sz="2000" dirty="0"/>
              <a:t>magasins implantés</a:t>
            </a:r>
            <a:r>
              <a:rPr lang="fr-FR" sz="2000" dirty="0" smtClean="0"/>
              <a:t> à </a:t>
            </a:r>
            <a:r>
              <a:rPr lang="fr-FR" sz="2000" dirty="0"/>
              <a:t>travers 3 enseignes.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Leader dans votre domaine d’activité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Chiffre d’affaires </a:t>
            </a:r>
            <a:r>
              <a:rPr lang="fr-FR" sz="2000" dirty="0"/>
              <a:t>en 2010 </a:t>
            </a:r>
            <a:r>
              <a:rPr lang="fr-FR" sz="2000" dirty="0" smtClean="0"/>
              <a:t>: 190 596 000 €</a:t>
            </a:r>
          </a:p>
          <a:p>
            <a:r>
              <a:rPr lang="fr-FR" sz="2400" dirty="0" smtClean="0"/>
              <a:t>Conquérant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Volonté de s’étendre à l’étranger</a:t>
            </a:r>
            <a:endParaRPr lang="fr-FR" sz="1600" dirty="0" smtClean="0"/>
          </a:p>
          <a:p>
            <a:pPr lvl="1"/>
            <a:endParaRPr lang="fr-FR" sz="2000" dirty="0" smtClean="0"/>
          </a:p>
          <a:p>
            <a:pPr>
              <a:buFont typeface="Arial"/>
              <a:buChar char="•"/>
            </a:pPr>
            <a:endParaRPr lang="fr-FR" sz="2400" dirty="0"/>
          </a:p>
          <a:p>
            <a:pPr>
              <a:buFont typeface="Arial"/>
              <a:buChar char="•"/>
            </a:pPr>
            <a:endParaRPr lang="fr-FR" sz="2400" dirty="0"/>
          </a:p>
          <a:p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" name="Image 4" descr="Capture d’écran 2011-02-19 à 11.52.3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429000"/>
            <a:ext cx="1803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2066" y="4071942"/>
            <a:ext cx="3482569" cy="2321712"/>
          </a:xfrm>
          <a:prstGeom prst="rect">
            <a:avLst/>
          </a:prstGeom>
          <a:noFill/>
        </p:spPr>
      </p:pic>
      <p:pic>
        <p:nvPicPr>
          <p:cNvPr id="6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4" cstate="print"/>
          <a:srcRect t="30770" b="26923"/>
          <a:stretch>
            <a:fillRect/>
          </a:stretch>
        </p:blipFill>
        <p:spPr bwMode="auto">
          <a:xfrm>
            <a:off x="2500298" y="2143116"/>
            <a:ext cx="4765620" cy="2016224"/>
          </a:xfrm>
          <a:prstGeom prst="rect">
            <a:avLst/>
          </a:prstGeom>
          <a:noFill/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Nos choix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Données et traitements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Le processus de traitement et d’intégration des données se déroule en plusieurs étapes :</a:t>
            </a:r>
          </a:p>
          <a:p>
            <a:pPr lvl="1"/>
            <a:r>
              <a:rPr lang="fr-FR" sz="2000" dirty="0" smtClean="0"/>
              <a:t>Vérification de la structure du fichier Excel source</a:t>
            </a:r>
          </a:p>
          <a:p>
            <a:pPr lvl="1"/>
            <a:r>
              <a:rPr lang="fr-FR" sz="2000" dirty="0" smtClean="0"/>
              <a:t>Vérification et intégration dans la base :</a:t>
            </a:r>
          </a:p>
          <a:p>
            <a:pPr lvl="2"/>
            <a:r>
              <a:rPr lang="fr-FR" sz="2000" dirty="0" smtClean="0"/>
              <a:t>Données du référentiel (villes, magasins…)</a:t>
            </a:r>
          </a:p>
          <a:p>
            <a:pPr lvl="2"/>
            <a:r>
              <a:rPr lang="fr-FR" sz="2000" dirty="0" smtClean="0"/>
              <a:t>Prévisions commerciales ou données réelles (ventes, chiffres d’affaires et marges brutes)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La gestion des erreurs intervient à chaque phase du processus, et peut impliquer l’arrêt de celui-ci et la révocation de toutes les modifications effectuées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030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800" dirty="0"/>
              <a:t>Données sources</a:t>
            </a:r>
            <a:endParaRPr lang="fr-FR" sz="2800" dirty="0" smtClean="0"/>
          </a:p>
          <a:p>
            <a:endParaRPr lang="fr-FR" sz="2000" dirty="0"/>
          </a:p>
          <a:p>
            <a:r>
              <a:rPr lang="fr-FR" sz="2000" dirty="0" smtClean="0"/>
              <a:t>Deux types de fichiers Excel :</a:t>
            </a:r>
          </a:p>
          <a:p>
            <a:pPr lvl="1"/>
            <a:r>
              <a:rPr lang="fr-FR" sz="1800" dirty="0" smtClean="0"/>
              <a:t>Fichiers de mise à jour mensuelle</a:t>
            </a:r>
          </a:p>
          <a:p>
            <a:pPr lvl="1"/>
            <a:r>
              <a:rPr lang="fr-FR" sz="1800" dirty="0" smtClean="0"/>
              <a:t>Fichiers de mise à jour annuelle</a:t>
            </a:r>
          </a:p>
          <a:p>
            <a:endParaRPr lang="fr-FR" sz="2000" dirty="0"/>
          </a:p>
          <a:p>
            <a:r>
              <a:rPr lang="fr-FR" sz="2000" dirty="0" smtClean="0"/>
              <a:t>Structures très proches, la différence résidant dans la valeur prévisionnelle ou réelle des données commerciales</a:t>
            </a:r>
          </a:p>
          <a:p>
            <a:endParaRPr lang="fr-FR" sz="2000" dirty="0"/>
          </a:p>
          <a:p>
            <a:r>
              <a:rPr lang="fr-FR" sz="2000" dirty="0" smtClean="0"/>
              <a:t>Les deux types de fichiers permettent de mettre à jour le référentiel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61" t="32053" r="44738" b="41155"/>
          <a:stretch/>
        </p:blipFill>
        <p:spPr bwMode="auto">
          <a:xfrm>
            <a:off x="6299782" y="2249882"/>
            <a:ext cx="2868706" cy="139849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824536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fr-FR" sz="5900" dirty="0"/>
              <a:t>Référentiel</a:t>
            </a:r>
          </a:p>
          <a:p>
            <a:endParaRPr lang="fr-FR" dirty="0" smtClean="0"/>
          </a:p>
          <a:p>
            <a:r>
              <a:rPr lang="fr-FR" sz="3800" dirty="0" smtClean="0"/>
              <a:t>Le premier onglet du fichier Excel concerne la mise à jour du référentiel</a:t>
            </a:r>
          </a:p>
          <a:p>
            <a:endParaRPr lang="fr-FR" sz="3800" dirty="0" smtClean="0"/>
          </a:p>
          <a:p>
            <a:r>
              <a:rPr lang="fr-FR" sz="3800" dirty="0" smtClean="0"/>
              <a:t>Chaque ligne correspond à un magasin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sz="3800" dirty="0" smtClean="0"/>
          </a:p>
          <a:p>
            <a:r>
              <a:rPr lang="fr-FR" sz="3800" dirty="0" smtClean="0"/>
              <a:t>La colonne action indique le type d’opération à effectuer : </a:t>
            </a:r>
            <a:r>
              <a:rPr lang="fr-FR" sz="3800" b="1" dirty="0" smtClean="0"/>
              <a:t>A</a:t>
            </a:r>
            <a:r>
              <a:rPr lang="fr-FR" sz="3800" dirty="0" smtClean="0"/>
              <a:t>jout, </a:t>
            </a:r>
            <a:r>
              <a:rPr lang="fr-FR" sz="3800" b="1" dirty="0" smtClean="0"/>
              <a:t>M</a:t>
            </a:r>
            <a:r>
              <a:rPr lang="fr-FR" sz="3800" dirty="0" smtClean="0"/>
              <a:t>odification ou </a:t>
            </a:r>
            <a:r>
              <a:rPr lang="fr-FR" sz="3800" b="1" dirty="0" smtClean="0"/>
              <a:t>S</a:t>
            </a:r>
            <a:r>
              <a:rPr lang="fr-FR" sz="3800" dirty="0" smtClean="0"/>
              <a:t>uppression</a:t>
            </a:r>
            <a:endParaRPr lang="fr-FR" sz="3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74" r="20599" b="6052"/>
          <a:stretch/>
        </p:blipFill>
        <p:spPr bwMode="auto">
          <a:xfrm>
            <a:off x="2051720" y="3908061"/>
            <a:ext cx="6659107" cy="182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Référentiel</a:t>
            </a:r>
          </a:p>
          <a:p>
            <a:r>
              <a:rPr lang="fr-FR" sz="1800" dirty="0" smtClean="0"/>
              <a:t>La structure générale du fichier est d’abord vérifiée par une routine Java</a:t>
            </a:r>
            <a:endParaRPr lang="fr-FR" sz="1400" dirty="0" smtClean="0"/>
          </a:p>
        </p:txBody>
      </p:sp>
      <p:sp>
        <p:nvSpPr>
          <p:cNvPr id="4" name="Rogner un rectangle à un seul coin 3"/>
          <p:cNvSpPr/>
          <p:nvPr/>
        </p:nvSpPr>
        <p:spPr>
          <a:xfrm>
            <a:off x="6356554" y="2852936"/>
            <a:ext cx="2569140" cy="1584176"/>
          </a:xfrm>
          <a:prstGeom prst="snip1Rect">
            <a:avLst>
              <a:gd name="adj" fmla="val 2421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fr-FR" dirty="0">
                <a:solidFill>
                  <a:prstClr val="black"/>
                </a:solidFill>
              </a:rPr>
              <a:t>La détection d’un problème entraîne l’arrêt immédiat du processus et la génération d’un rapport d’erreurs</a:t>
            </a:r>
          </a:p>
          <a:p>
            <a:pPr algn="ctr"/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712" y="541734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Les données concernant chaque magasin sont mises en relation avec les données existantes, et les ajouts, modifications et suppressions nécessaires sont effectuées dans la base.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1" t="12338" r="33029" b="41244"/>
          <a:stretch/>
        </p:blipFill>
        <p:spPr bwMode="auto">
          <a:xfrm>
            <a:off x="2329376" y="2956500"/>
            <a:ext cx="40006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5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19446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Données commerciales</a:t>
            </a:r>
          </a:p>
          <a:p>
            <a:r>
              <a:rPr lang="fr-FR" sz="2000" dirty="0" smtClean="0"/>
              <a:t>Chaque famille d’articles (fours, hifi…) possède son propre onglet dans le fichier Excel</a:t>
            </a:r>
            <a:endParaRPr lang="fr-FR" sz="2000" dirty="0"/>
          </a:p>
          <a:p>
            <a:r>
              <a:rPr lang="fr-FR" sz="2000" dirty="0"/>
              <a:t>Chaque ligne correspond aux données commerciales d’un magasin pour une année et un mois donnés</a:t>
            </a:r>
          </a:p>
          <a:p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05" r="45602" b="4864"/>
          <a:stretch/>
        </p:blipFill>
        <p:spPr bwMode="auto">
          <a:xfrm>
            <a:off x="2771800" y="4005064"/>
            <a:ext cx="4722948" cy="2548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1292" y="3268052"/>
            <a:ext cx="3074604" cy="31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3"/>
            <a:ext cx="6707088" cy="172819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structure est également vérifiée par une routine Java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65" t="9814" r="22857" b="46392"/>
          <a:stretch/>
        </p:blipFill>
        <p:spPr bwMode="auto">
          <a:xfrm>
            <a:off x="2987824" y="2402597"/>
            <a:ext cx="39314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501317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</a:rPr>
              <a:t>Les </a:t>
            </a:r>
            <a:r>
              <a:rPr lang="fr-FR" sz="2400" dirty="0" smtClean="0">
                <a:solidFill>
                  <a:prstClr val="black"/>
                </a:solidFill>
              </a:rPr>
              <a:t>données correctes sont </a:t>
            </a:r>
            <a:r>
              <a:rPr lang="fr-FR" sz="2400" dirty="0">
                <a:solidFill>
                  <a:prstClr val="black"/>
                </a:solidFill>
              </a:rPr>
              <a:t>insérées dans la base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fr-FR" sz="2000" dirty="0">
                <a:solidFill>
                  <a:prstClr val="black"/>
                </a:solidFill>
              </a:rPr>
              <a:t>Les éventuelles données existantes concernant la même combinaison (famille article, magasin, année, mois) sont remplacées</a:t>
            </a:r>
          </a:p>
        </p:txBody>
      </p:sp>
    </p:spTree>
    <p:extLst>
      <p:ext uri="{BB962C8B-B14F-4D97-AF65-F5344CB8AC3E}">
        <p14:creationId xmlns:p14="http://schemas.microsoft.com/office/powerpoint/2010/main" val="37159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Données cibles</a:t>
            </a:r>
          </a:p>
          <a:p>
            <a:endParaRPr lang="fr-FR" sz="2400" dirty="0" smtClean="0"/>
          </a:p>
          <a:p>
            <a:r>
              <a:rPr lang="fr-FR" sz="2400" dirty="0" smtClean="0"/>
              <a:t>Les données sont insérées dans des tables Oracle afin d’être exploitées lors de la restitution</a:t>
            </a:r>
          </a:p>
          <a:p>
            <a:r>
              <a:rPr lang="fr-FR" sz="2400" dirty="0" smtClean="0"/>
              <a:t>Le référentiel est réparti selon plusieurs tables : VILLE, MAGASIN, PAYS…</a:t>
            </a:r>
          </a:p>
          <a:p>
            <a:r>
              <a:rPr lang="fr-FR" sz="2400" dirty="0" smtClean="0"/>
              <a:t>Les données commerciales sont insérées dans la table FAITS, qui a pour clé primaire la combinaison (Magasin, Famille article, Année, Mois)</a:t>
            </a:r>
          </a:p>
        </p:txBody>
      </p:sp>
    </p:spTree>
    <p:extLst>
      <p:ext uri="{BB962C8B-B14F-4D97-AF65-F5344CB8AC3E}">
        <p14:creationId xmlns:p14="http://schemas.microsoft.com/office/powerpoint/2010/main" val="3203106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-1241" r="51114" b="56551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lèche gauche 8"/>
          <p:cNvSpPr/>
          <p:nvPr/>
        </p:nvSpPr>
        <p:spPr>
          <a:xfrm>
            <a:off x="1691680" y="494230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/>
          <a:srcRect r="5501"/>
          <a:stretch>
            <a:fillRect/>
          </a:stretch>
        </p:blipFill>
        <p:spPr bwMode="auto">
          <a:xfrm>
            <a:off x="3203848" y="4904209"/>
            <a:ext cx="1584176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29200" y="3068960"/>
            <a:ext cx="2743200" cy="2581275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lèche gauche 15"/>
          <p:cNvSpPr/>
          <p:nvPr/>
        </p:nvSpPr>
        <p:spPr>
          <a:xfrm flipH="1">
            <a:off x="4788024" y="3356992"/>
            <a:ext cx="792088" cy="14401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Connexion BDD et Excel - modif 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95736" y="1988840"/>
            <a:ext cx="2429866" cy="18002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81202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 qui êtes – vous ? </a:t>
            </a:r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7" name="Image 6" descr="Capture d’écran 2011-02-19 à 11.43.3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2667000"/>
            <a:ext cx="1066800" cy="100404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352800" y="2743200"/>
            <a:ext cx="401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Electroménager, électronique</a:t>
            </a:r>
          </a:p>
          <a:p>
            <a:r>
              <a:rPr lang="fr-FR" dirty="0" smtClean="0"/>
              <a:t>Nombre de magasins : 21 </a:t>
            </a:r>
          </a:p>
          <a:p>
            <a:r>
              <a:rPr lang="fr-FR" dirty="0" smtClean="0"/>
              <a:t>Part du CA en 2010 : 44 %</a:t>
            </a:r>
            <a:endParaRPr lang="fr-FR" dirty="0"/>
          </a:p>
        </p:txBody>
      </p:sp>
      <p:pic>
        <p:nvPicPr>
          <p:cNvPr id="11" name="Image 10" descr="Capture d’écran 2011-02-19 à 11.46.4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4191000"/>
            <a:ext cx="1170878" cy="6858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505200" y="4038600"/>
            <a:ext cx="439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Construction, bricolage, jardinage</a:t>
            </a:r>
          </a:p>
          <a:p>
            <a:r>
              <a:rPr lang="fr-FR" dirty="0" smtClean="0"/>
              <a:t>Nombre de magasins : 14 </a:t>
            </a:r>
          </a:p>
          <a:p>
            <a:r>
              <a:rPr lang="fr-FR" dirty="0" smtClean="0"/>
              <a:t>Part du CA en 2010 : 30 %</a:t>
            </a:r>
            <a:endParaRPr lang="fr-FR" dirty="0"/>
          </a:p>
        </p:txBody>
      </p:sp>
      <p:pic>
        <p:nvPicPr>
          <p:cNvPr id="14" name="Image 13" descr="Capture d’écran 2011-02-19 à 11.48.5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5410200"/>
            <a:ext cx="1219200" cy="929898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505200" y="5410200"/>
            <a:ext cx="45063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Loisir, multimédia, électroménager</a:t>
            </a:r>
          </a:p>
          <a:p>
            <a:r>
              <a:rPr lang="fr-FR" dirty="0" smtClean="0"/>
              <a:t>Nombre de magasins : 13 </a:t>
            </a:r>
          </a:p>
          <a:p>
            <a:r>
              <a:rPr lang="fr-FR" dirty="0" smtClean="0"/>
              <a:t>Part du CA en 2010 : 26 %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70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-1241" r="51114" b="56551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 gauche 7"/>
          <p:cNvSpPr/>
          <p:nvPr/>
        </p:nvSpPr>
        <p:spPr>
          <a:xfrm>
            <a:off x="1702510" y="458226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/>
          <a:srcRect r="2738"/>
          <a:stretch>
            <a:fillRect/>
          </a:stretch>
        </p:blipFill>
        <p:spPr bwMode="auto">
          <a:xfrm>
            <a:off x="3203848" y="4553694"/>
            <a:ext cx="158417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61967" y="4149080"/>
            <a:ext cx="2638425" cy="2266950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73488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71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t="-1241" r="51114" b="56551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 gauche 6"/>
          <p:cNvSpPr/>
          <p:nvPr/>
        </p:nvSpPr>
        <p:spPr>
          <a:xfrm>
            <a:off x="1702510" y="4293096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/>
          <a:srcRect r="4345"/>
          <a:stretch>
            <a:fillRect/>
          </a:stretch>
        </p:blipFill>
        <p:spPr bwMode="auto">
          <a:xfrm>
            <a:off x="3202682" y="4246612"/>
            <a:ext cx="158534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1916832"/>
            <a:ext cx="3518729" cy="4512568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60692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4365104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 descr="J:\Soutenance Finale\Darties\Capture - Job test connex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2060848"/>
            <a:ext cx="6820819" cy="315905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93608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913E-6 L -0.0007 0.126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522920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 descr="J:\Soutenance Finale\Darties\Capture - Job maj mensuel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23728" y="1988840"/>
            <a:ext cx="6696744" cy="33556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23928" y="3068960"/>
            <a:ext cx="936104" cy="78581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J:\Soutenance Finale\Darties\Capture - tForeach famille articl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3933056"/>
            <a:ext cx="3960440" cy="2386755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 descr="J:\Soutenance Finale\Darties\Capture - Job maj mensuelle famille articl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916832"/>
            <a:ext cx="8712968" cy="4578269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067944" y="4221088"/>
            <a:ext cx="100811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3078" name="Picture 6" descr="J:\Soutenance Finale\Darties\Capture - tReplac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9632" y="1955197"/>
            <a:ext cx="6336704" cy="226589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2176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64423E-7 L 0.14583 5.64423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0645E-7 L -0.00087 0.157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2" grpId="2" animBg="1"/>
      <p:bldP spid="14" grpId="0" animBg="1"/>
      <p:bldP spid="14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1560" y="630932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maj référenti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333972"/>
            <a:ext cx="8412163" cy="35433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99992" y="2492896"/>
            <a:ext cx="136815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J:\Soutenance Finale\Darties\Capture - maj référentiel maj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1916832"/>
            <a:ext cx="7062857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68144" y="5445224"/>
            <a:ext cx="1656184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J:\Soutenance Finale\Darties\Capture - maj référentiel maj magasi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1916832"/>
            <a:ext cx="7600662" cy="444552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03848" y="2996952"/>
            <a:ext cx="824819" cy="64807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 descr="J:\Soutenance Finale\Darties\Capture - Matrice source cibl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7544" y="3717032"/>
            <a:ext cx="7848872" cy="2772412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J:\Soutenance Finale\Darties\Capture - tFiltreRow vérificatio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03648" y="1988840"/>
            <a:ext cx="6203770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J:\Soutenance Finale\Darties\Capture - Matrice source cible 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544" y="3789040"/>
            <a:ext cx="8208912" cy="26678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J:\Soutenance Finale\Darties\Capture - Vérif tMap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403648" y="1196752"/>
            <a:ext cx="6113685" cy="5460754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J:\Soutenance Finale\Darties\Capture - tJavaRow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115090" y="2026813"/>
            <a:ext cx="6991375" cy="433554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4151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8585E-6 L 0.00208 0.1521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5218 L 0.19114 -0.0053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Démo ETL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14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Démo 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r>
              <a:rPr lang="fr-FR" sz="2400" dirty="0" smtClean="0"/>
              <a:t>Informations de haut niveau : pays ou régions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Chiffre d’affaires en décembre 2010 et cumulé sur l’année pour famille d’articles Hifis et enseigne Darty</a:t>
            </a:r>
          </a:p>
          <a:p>
            <a:pPr lvl="1"/>
            <a:r>
              <a:rPr lang="fr-FR" sz="2000" dirty="0" smtClean="0"/>
              <a:t>Comparer ce chiffre à l’année précédente (2009)</a:t>
            </a:r>
          </a:p>
          <a:p>
            <a:pPr lvl="1"/>
            <a:r>
              <a:rPr lang="fr-FR" sz="2000" dirty="0" smtClean="0"/>
              <a:t>Analyser l’évolution temporelle de ce chiffre en 2010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Détail de tous les indicateurs et caractéristiques en janvier 2010 par régions</a:t>
            </a:r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Ventes de magnétoscopes dans les magasins de la région en octobre 2010</a:t>
            </a:r>
          </a:p>
          <a:p>
            <a:pPr lvl="1"/>
            <a:r>
              <a:rPr lang="fr-FR" sz="2000" dirty="0" smtClean="0"/>
              <a:t>Classer et comparer l’évolution par rapport à 2009</a:t>
            </a:r>
          </a:p>
          <a:p>
            <a:pPr lvl="1"/>
            <a:r>
              <a:rPr lang="fr-FR" sz="2000" dirty="0" smtClean="0"/>
              <a:t>Visualiser ces ventes à l’aide d’un graphique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Historique du chiffre d’affaires de janvier à aout 2010 puis de janvier à octobre 2010 pour la région, et ensuite au niveau 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79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r>
              <a:rPr lang="fr-FR" sz="2400" dirty="0" smtClean="0"/>
              <a:t>Scénario 1 :</a:t>
            </a:r>
          </a:p>
          <a:p>
            <a:pPr lvl="1"/>
            <a:r>
              <a:rPr lang="fr-FR" sz="2000" dirty="0" smtClean="0"/>
              <a:t>Palmarès réalisé des magasins de la région en janvier 2011 et  classement </a:t>
            </a:r>
            <a:r>
              <a:rPr lang="fr-FR" sz="2000" smtClean="0"/>
              <a:t>sur le chiffre </a:t>
            </a:r>
            <a:r>
              <a:rPr lang="fr-FR" sz="2000" dirty="0" smtClean="0"/>
              <a:t>d’affaires</a:t>
            </a:r>
          </a:p>
          <a:p>
            <a:pPr lvl="1"/>
            <a:r>
              <a:rPr lang="fr-FR" sz="2000" dirty="0" smtClean="0"/>
              <a:t>Positionnement et évolution par rapport à 2010</a:t>
            </a:r>
          </a:p>
          <a:p>
            <a:pPr lvl="1"/>
            <a:r>
              <a:rPr lang="fr-FR" sz="2000" dirty="0" smtClean="0"/>
              <a:t>Visualiser aisément le positionnement par un graphique</a:t>
            </a:r>
          </a:p>
          <a:p>
            <a:r>
              <a:rPr lang="fr-FR" sz="2400" dirty="0" smtClean="0"/>
              <a:t>Scénario 2 :</a:t>
            </a:r>
          </a:p>
          <a:p>
            <a:pPr lvl="1"/>
            <a:r>
              <a:rPr lang="fr-FR" sz="2000" dirty="0" smtClean="0"/>
              <a:t>Historique de la marge brute de janvier à décembre 2010 et comparer à l’année 2009</a:t>
            </a:r>
          </a:p>
          <a:p>
            <a:pPr lvl="1"/>
            <a:r>
              <a:rPr lang="fr-FR" sz="2000" dirty="0" smtClean="0"/>
              <a:t>Visualiser cet historique à l’aide de 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sz="2400" dirty="0" smtClean="0"/>
              <a:t>Constat de l’informatique actuelle du groupe</a:t>
            </a:r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r>
              <a:rPr lang="fr-FR" dirty="0" smtClean="0"/>
              <a:t>D</a:t>
            </a:r>
            <a:endParaRPr lang="fr-FR" dirty="0"/>
          </a:p>
        </p:txBody>
      </p:sp>
      <p:pic>
        <p:nvPicPr>
          <p:cNvPr id="4" name="Image 3" descr="Capture d’écran 2011-02-19 à 11.55.0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514600"/>
            <a:ext cx="990600" cy="99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810000" y="2667000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Outil Microsoft Excel</a:t>
            </a:r>
            <a:r>
              <a:rPr lang="fr-FR" dirty="0" smtClean="0"/>
              <a:t> aidant à établir la budgétisation des différentes enseignes. </a:t>
            </a:r>
            <a:endParaRPr lang="fr-FR" dirty="0"/>
          </a:p>
        </p:txBody>
      </p:sp>
      <p:pic>
        <p:nvPicPr>
          <p:cNvPr id="6" name="Image 5" descr="Capture d’écran 2011-02-19 à 12.01.2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886200"/>
            <a:ext cx="1257300" cy="838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781272" y="4114800"/>
            <a:ext cx="5362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Données manipulées </a:t>
            </a:r>
            <a:r>
              <a:rPr lang="fr-FR" dirty="0" smtClean="0"/>
              <a:t>: Chiffre d’affaires, marge et vente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905000" y="4876800"/>
            <a:ext cx="7239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Enjeux 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Analyse du réalisé par magasin, région commerciale, enseigne, le     	groupe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Etablissement d’objectifs en fonction du réel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Etude de la performance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1465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Bilan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80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Bilan de l’ergonomie</a:t>
            </a:r>
          </a:p>
          <a:p>
            <a:endParaRPr lang="fr-FR" sz="2400" dirty="0" smtClean="0"/>
          </a:p>
          <a:p>
            <a:r>
              <a:rPr lang="fr-FR" sz="2400" dirty="0" smtClean="0"/>
              <a:t>Le design de l’application est assez proche de la charte graphique du cahier des charges.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32943" t="20508" r="18191" b="14062"/>
          <a:stretch>
            <a:fillRect/>
          </a:stretch>
        </p:blipFill>
        <p:spPr bwMode="auto">
          <a:xfrm>
            <a:off x="2071670" y="4000504"/>
            <a:ext cx="3106034" cy="23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/>
          <a:srcRect l="15373" t="12695" r="28074" b="11133"/>
          <a:stretch>
            <a:fillRect/>
          </a:stretch>
        </p:blipFill>
        <p:spPr bwMode="auto">
          <a:xfrm>
            <a:off x="5500694" y="3929066"/>
            <a:ext cx="3143272" cy="23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81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504" y="4365104"/>
            <a:ext cx="22145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707088" cy="420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  <a:endParaRPr lang="fr-FR" b="1" dirty="0"/>
          </a:p>
          <a:p>
            <a:r>
              <a:rPr lang="fr-FR" sz="2600" dirty="0" smtClean="0"/>
              <a:t>Les profils "Responsable magasin", "Responsable régional" et "Directeur commercial" sont opérationnels mis à part la gestion des études.</a:t>
            </a:r>
          </a:p>
          <a:p>
            <a:pPr algn="just"/>
            <a:r>
              <a:rPr lang="fr-FR" sz="2600" dirty="0" smtClean="0"/>
              <a:t>Le profil "Chef de produit" n'a pas été implémenté.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82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5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</a:p>
          <a:p>
            <a:pPr marL="0" indent="0" algn="ctr">
              <a:buNone/>
            </a:pPr>
            <a:endParaRPr lang="fr-FR" b="1" dirty="0"/>
          </a:p>
          <a:p>
            <a:pPr algn="just"/>
            <a:r>
              <a:rPr lang="fr-FR" sz="2400" dirty="0" smtClean="0"/>
              <a:t>Pour tous les profils créés, on peut consulter : l'accueil, le palmarès, l'historique et les détails, avec leurs graphiques associés.</a:t>
            </a:r>
          </a:p>
          <a:p>
            <a:pPr algn="just"/>
            <a:r>
              <a:rPr lang="fr-FR" sz="2400" dirty="0" smtClean="0"/>
              <a:t>On peut faire varier les informations à afficher.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83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7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navigation</a:t>
            </a:r>
          </a:p>
          <a:p>
            <a:pPr algn="just"/>
            <a:endParaRPr lang="fr-FR" dirty="0" smtClean="0"/>
          </a:p>
          <a:p>
            <a:pPr algn="just"/>
            <a:r>
              <a:rPr lang="fr-FR" sz="2400" dirty="0" smtClean="0"/>
              <a:t>On peut imprimer les résultats et les enregistrer au format </a:t>
            </a:r>
            <a:r>
              <a:rPr lang="fr-FR" sz="2400" dirty="0" err="1" smtClean="0"/>
              <a:t>pdf</a:t>
            </a:r>
            <a:r>
              <a:rPr lang="fr-FR" sz="2400" dirty="0" smtClean="0"/>
              <a:t> uniquement. </a:t>
            </a:r>
          </a:p>
          <a:p>
            <a:pPr algn="just"/>
            <a:r>
              <a:rPr lang="fr-FR" sz="2400" dirty="0" smtClean="0"/>
              <a:t>L'envoi par mail n'est pas opérationnel.</a:t>
            </a:r>
          </a:p>
          <a:p>
            <a:pPr algn="just"/>
            <a:r>
              <a:rPr lang="fr-FR" sz="2400" dirty="0" smtClean="0"/>
              <a:t>L'aide n'a pas été implémentée.</a:t>
            </a:r>
            <a:endParaRPr lang="fr-FR" sz="24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84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342" t="9924" r="4725" b="7844"/>
          <a:stretch>
            <a:fillRect/>
          </a:stretch>
        </p:blipFill>
        <p:spPr bwMode="auto">
          <a:xfrm>
            <a:off x="4071934" y="3286124"/>
            <a:ext cx="401035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1" dirty="0"/>
              <a:t>Bilan de l’alimentation</a:t>
            </a:r>
          </a:p>
          <a:p>
            <a:r>
              <a:rPr lang="fr-FR" sz="3000" dirty="0" smtClean="0"/>
              <a:t>Réalisation de tests d’alimentation avec des fichiers valides et invalides.</a:t>
            </a:r>
          </a:p>
          <a:p>
            <a:r>
              <a:rPr lang="fr-FR" sz="3000" dirty="0" smtClean="0"/>
              <a:t>L’application a réagi conformément aux attentes : </a:t>
            </a:r>
          </a:p>
          <a:p>
            <a:pPr lvl="1"/>
            <a:r>
              <a:rPr lang="fr-FR" sz="2600" dirty="0" smtClean="0"/>
              <a:t>Lorsque les fichiers étaient bons, la base de données a bien été mise à jour.</a:t>
            </a:r>
          </a:p>
          <a:p>
            <a:pPr lvl="1"/>
            <a:r>
              <a:rPr lang="fr-FR" sz="2600" dirty="0" smtClean="0"/>
              <a:t>Lorsque les fichiers étaient mauvais, la base de données ne se mettait pas à jour et un message d’erreur était généré.</a:t>
            </a:r>
            <a:endParaRPr lang="fr-FR" sz="26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85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Bilan de l’alimentation</a:t>
            </a:r>
          </a:p>
          <a:p>
            <a:r>
              <a:rPr lang="fr-FR" sz="3000" dirty="0" smtClean="0"/>
              <a:t>Les jobs fonctionnent</a:t>
            </a:r>
          </a:p>
          <a:p>
            <a:r>
              <a:rPr lang="fr-FR" sz="3000" dirty="0" smtClean="0"/>
              <a:t>Mais il n'y a pas d'interface d'administration : nous sommes obligés de passer par </a:t>
            </a:r>
            <a:r>
              <a:rPr lang="fr-FR" sz="3000" dirty="0" err="1" smtClean="0"/>
              <a:t>Talend</a:t>
            </a:r>
            <a:r>
              <a:rPr lang="fr-FR" sz="3000" dirty="0" smtClean="0"/>
              <a:t>.</a:t>
            </a:r>
            <a:endParaRPr lang="fr-FR" sz="2600" dirty="0" smtClean="0"/>
          </a:p>
        </p:txBody>
      </p:sp>
    </p:spTree>
    <p:extLst>
      <p:ext uri="{BB962C8B-B14F-4D97-AF65-F5344CB8AC3E}">
        <p14:creationId xmlns:p14="http://schemas.microsoft.com/office/powerpoint/2010/main" val="34364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87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Comparaison SAS / Jasper</a:t>
            </a:r>
          </a:p>
          <a:p>
            <a:r>
              <a:rPr lang="fr-FR" sz="2000" dirty="0" smtClean="0"/>
              <a:t>Avantage Jasper – Facilité mise en œuvre tableaux</a:t>
            </a:r>
          </a:p>
          <a:p>
            <a:r>
              <a:rPr lang="fr-FR" sz="2000" dirty="0" smtClean="0"/>
              <a:t>Un peu moins de possibilité en graphes / cartes</a:t>
            </a:r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88241"/>
              </p:ext>
            </p:extLst>
          </p:nvPr>
        </p:nvGraphicFramePr>
        <p:xfrm>
          <a:off x="467542" y="3140968"/>
          <a:ext cx="8496945" cy="25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442848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Jasper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 Magasin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r>
                        <a:rPr lang="fr-FR" sz="1600" b="1" baseline="0" dirty="0" smtClean="0"/>
                        <a:t> </a:t>
                      </a:r>
                      <a:r>
                        <a:rPr lang="fr-FR" sz="1600" b="1" baseline="0" dirty="0" err="1" smtClean="0"/>
                        <a:t>Regional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Directeur Commercial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92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4" y="5187807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72" y="5138130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Corriger la partie restitution avec les remarques de la recette</a:t>
            </a:r>
          </a:p>
          <a:p>
            <a:endParaRPr lang="fr-FR" dirty="0"/>
          </a:p>
          <a:p>
            <a:r>
              <a:rPr lang="fr-FR" dirty="0" smtClean="0"/>
              <a:t>Intégration de la partie Etude</a:t>
            </a:r>
          </a:p>
          <a:p>
            <a:pPr lvl="1"/>
            <a:r>
              <a:rPr lang="fr-FR" dirty="0" smtClean="0"/>
              <a:t>Chantier assez important</a:t>
            </a:r>
          </a:p>
          <a:p>
            <a:pPr lvl="1"/>
            <a:endParaRPr lang="fr-FR" dirty="0"/>
          </a:p>
          <a:p>
            <a:r>
              <a:rPr lang="fr-FR" dirty="0" smtClean="0"/>
              <a:t>Automatisation Alimentation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55616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Merci de votre attention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89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Espace réservé du contenu 3" descr="Capture d’écran 2011-02-19 à 12.06.16.png"/>
          <p:cNvPicPr>
            <a:picLocks noGrp="1" noChangeAspect="1"/>
          </p:cNvPicPr>
          <p:nvPr>
            <p:ph idx="1"/>
          </p:nvPr>
        </p:nvPicPr>
        <p:blipFill>
          <a:blip r:embed="rId3"/>
          <a:srcRect l="-31054" r="-31054"/>
          <a:stretch>
            <a:fillRect/>
          </a:stretch>
        </p:blipFill>
        <p:spPr>
          <a:xfrm>
            <a:off x="1524000" y="5410200"/>
            <a:ext cx="1335576" cy="838200"/>
          </a:xfrm>
        </p:spPr>
      </p:pic>
      <p:sp>
        <p:nvSpPr>
          <p:cNvPr id="5" name="Rectangle 4"/>
          <p:cNvSpPr/>
          <p:nvPr/>
        </p:nvSpPr>
        <p:spPr>
          <a:xfrm>
            <a:off x="2882043" y="2057400"/>
            <a:ext cx="3950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/>
              <a:t>Disfonctionnements constatés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895600" y="5715000"/>
            <a:ext cx="5919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Difficultés</a:t>
            </a:r>
            <a:r>
              <a:rPr lang="fr-FR" b="1" dirty="0" smtClean="0"/>
              <a:t> de mettre en place des stratégies dans le groupe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362200" y="2743200"/>
            <a:ext cx="647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actuelle ne répond plus aux exigences des dirigeants</a:t>
            </a:r>
          </a:p>
          <a:p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demande beaucoup de temps pour la saisie des données, l’établissement de calculs</a:t>
            </a:r>
          </a:p>
          <a:p>
            <a:pPr>
              <a:buFont typeface="Arial"/>
              <a:buChar char="•"/>
            </a:pPr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Les données sont redondantes,  complexes, l’unicité et la cohérence ne sont pas garanties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839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Bilan pédagogique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6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91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découverte </a:t>
            </a:r>
            <a:r>
              <a:rPr lang="fr-FR" dirty="0"/>
              <a:t>des projets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Découverte du fonctionnement d’une équipe projet :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d’une équipe projet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 découpage en </a:t>
            </a:r>
            <a:r>
              <a:rPr lang="fr-FR" dirty="0" err="1"/>
              <a:t>sous-équipes</a:t>
            </a:r>
            <a:r>
              <a:rPr lang="fr-FR" dirty="0"/>
              <a:t> et la distribution des tâches</a:t>
            </a:r>
          </a:p>
          <a:p>
            <a:endParaRPr lang="fr-FR" dirty="0"/>
          </a:p>
        </p:txBody>
      </p:sp>
      <p:pic>
        <p:nvPicPr>
          <p:cNvPr id="5" name="Picture 1" descr="logodarti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1442368"/>
            <a:ext cx="1317625" cy="13287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659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smtClean="0"/>
              <a:t>communication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du partage des informations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règles à mettre en place ou non pour favoriser et faciliter l’échange au sein du groupe</a:t>
            </a:r>
            <a:br>
              <a:rPr lang="fr-FR" dirty="0"/>
            </a:b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Attention à la verticalité des échanges</a:t>
            </a:r>
          </a:p>
          <a:p>
            <a:endParaRPr lang="fr-FR" dirty="0"/>
          </a:p>
        </p:txBody>
      </p:sp>
      <p:pic>
        <p:nvPicPr>
          <p:cNvPr id="6" name="Image 5" descr="com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162880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 descr="travail-equip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3403911"/>
            <a:ext cx="4355458" cy="3168256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35696" y="1844824"/>
            <a:ext cx="6707088" cy="4209331"/>
          </a:xfrm>
        </p:spPr>
        <p:txBody>
          <a:bodyPr>
            <a:normAutofit/>
          </a:bodyPr>
          <a:lstStyle/>
          <a:p>
            <a:r>
              <a:rPr lang="fr-FR" dirty="0"/>
              <a:t>La gestion des relations </a:t>
            </a:r>
            <a:r>
              <a:rPr lang="fr-FR" dirty="0" smtClean="0"/>
              <a:t>humaines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Travailler en équipe signifie travailler avec des gens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Apprendre à écouter, comprendre ses collaborateurs, et négocier avec eux afin de trouver des compromis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19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94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points à </a:t>
            </a:r>
            <a:r>
              <a:rPr lang="fr-FR" dirty="0" smtClean="0"/>
              <a:t>améliorer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groupe :</a:t>
            </a:r>
          </a:p>
          <a:p>
            <a:pPr lvl="2"/>
            <a:r>
              <a:rPr lang="fr-FR" dirty="0"/>
              <a:t>Une meilleure communication</a:t>
            </a:r>
          </a:p>
          <a:p>
            <a:pPr lvl="2"/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module :</a:t>
            </a:r>
          </a:p>
          <a:p>
            <a:pPr lvl="2"/>
            <a:r>
              <a:rPr lang="fr-FR" dirty="0"/>
              <a:t>Avoir un créneau réservé (un après-midi par semaine)</a:t>
            </a:r>
          </a:p>
          <a:p>
            <a:pPr lvl="2"/>
            <a:r>
              <a:rPr lang="fr-FR" dirty="0"/>
              <a:t>Un accès multiple aux ressources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1164</TotalTime>
  <Words>3101</Words>
  <Application>Microsoft Office PowerPoint</Application>
  <PresentationFormat>Affichage à l'écran (4:3)</PresentationFormat>
  <Paragraphs>766</Paragraphs>
  <Slides>94</Slides>
  <Notes>75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95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pierre</cp:lastModifiedBy>
  <cp:revision>107</cp:revision>
  <dcterms:created xsi:type="dcterms:W3CDTF">2011-02-13T17:41:45Z</dcterms:created>
  <dcterms:modified xsi:type="dcterms:W3CDTF">2011-02-20T22:29:22Z</dcterms:modified>
</cp:coreProperties>
</file>